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sldIdLst>
    <p:sldId id="256" r:id="rId2"/>
    <p:sldId id="419" r:id="rId3"/>
    <p:sldId id="257" r:id="rId4"/>
    <p:sldId id="421" r:id="rId5"/>
    <p:sldId id="267" r:id="rId6"/>
    <p:sldId id="258" r:id="rId7"/>
    <p:sldId id="428" r:id="rId8"/>
    <p:sldId id="285" r:id="rId9"/>
    <p:sldId id="288" r:id="rId10"/>
    <p:sldId id="429" r:id="rId11"/>
    <p:sldId id="430" r:id="rId12"/>
    <p:sldId id="453" r:id="rId13"/>
    <p:sldId id="454" r:id="rId14"/>
    <p:sldId id="455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1" r:id="rId25"/>
    <p:sldId id="442" r:id="rId26"/>
    <p:sldId id="456" r:id="rId27"/>
    <p:sldId id="443" r:id="rId28"/>
    <p:sldId id="444" r:id="rId29"/>
    <p:sldId id="445" r:id="rId30"/>
    <p:sldId id="446" r:id="rId31"/>
    <p:sldId id="451" r:id="rId32"/>
    <p:sldId id="447" r:id="rId33"/>
    <p:sldId id="448" r:id="rId34"/>
    <p:sldId id="449" r:id="rId35"/>
    <p:sldId id="450" r:id="rId36"/>
    <p:sldId id="452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LM Roman 10" panose="00000500000000000000" pitchFamily="50" charset="0"/>
      <p:regular r:id="rId40"/>
      <p:bold r:id="rId41"/>
      <p:italic r:id="rId42"/>
      <p:boldItalic r:id="rId43"/>
    </p:embeddedFont>
    <p:embeddedFont>
      <p:font typeface="Source Code Pro ExtraLight" panose="020B0309030403020204" pitchFamily="49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EB6"/>
    <a:srgbClr val="2C2C2C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81477" autoAdjust="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C5CF-4FBB-45AD-9D6C-D1531860BC5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14E40-8234-47F0-A683-9329990CE46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639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3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518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75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55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42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50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53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6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407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73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6929-1C8A-4E0B-B8B6-FA66BC03C74D}" type="datetimeFigureOut">
              <a:rPr lang="en-ID" smtClean="0"/>
              <a:t>05/09/2024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1364-2F53-45B3-A080-C69EDED246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67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dan-hafidz/" TargetMode="External"/><Relationship Id="rId2" Type="http://schemas.openxmlformats.org/officeDocument/2006/relationships/hyperlink" Target="https://abdanhafidz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136" y="2313432"/>
            <a:ext cx="1035045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LM Roman 10" panose="00000500000000000000" pitchFamily="50" charset="0"/>
              </a:rPr>
              <a:t>Boolean &amp; </a:t>
            </a:r>
            <a:r>
              <a:rPr lang="en-US" sz="4000" b="1" dirty="0" err="1">
                <a:latin typeface="LM Roman 10" panose="00000500000000000000" pitchFamily="50" charset="0"/>
              </a:rPr>
              <a:t>Propotitional</a:t>
            </a:r>
            <a:r>
              <a:rPr lang="en-US" sz="4000" b="1" dirty="0">
                <a:latin typeface="LM Roman 10" panose="00000500000000000000" pitchFamily="50" charset="0"/>
              </a:rPr>
              <a:t> Logic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137" y="3355150"/>
            <a:ext cx="9144000" cy="469030"/>
          </a:xfrm>
        </p:spPr>
        <p:txBody>
          <a:bodyPr/>
          <a:lstStyle/>
          <a:p>
            <a:pPr algn="l"/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Matematika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Diskrit</a:t>
            </a:r>
            <a:r>
              <a:rPr lang="en-US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RKA</a:t>
            </a:r>
            <a:endParaRPr lang="en-ID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461728E-5994-C32D-CFE5-ED529465476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F88186-9AAD-B86D-83F8-2D50142D5FE7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7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842072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1 + 1 = 2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3 </a:t>
            </a:r>
            <a:r>
              <a:rPr lang="en-US" sz="2800" b="1" dirty="0" err="1">
                <a:latin typeface="LM Roman 10" panose="00000500000000000000" pitchFamily="50" charset="0"/>
              </a:rPr>
              <a:t>itu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Ada </a:t>
            </a:r>
            <a:r>
              <a:rPr lang="en-US" sz="2800" b="1" dirty="0" err="1">
                <a:latin typeface="LM Roman 10" panose="00000500000000000000" pitchFamily="50" charset="0"/>
              </a:rPr>
              <a:t>nilai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sedemikian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sehingga</a:t>
            </a:r>
            <a:r>
              <a:rPr lang="en-US" sz="2800" b="1" dirty="0">
                <a:latin typeface="LM Roman 10" panose="00000500000000000000" pitchFamily="50" charset="0"/>
              </a:rPr>
              <a:t> x + 1 = 2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real 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solidFill>
                  <a:srgbClr val="00B050"/>
                </a:solidFill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1 + 3 = 5 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salah)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x &gt; 9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x = 1 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pasti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salah)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8F9A944-F9CB-637B-C1FE-2CC859E3835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Tentukan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kira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kira</a:t>
            </a:r>
            <a:r>
              <a:rPr lang="en-US" sz="2800" b="1" dirty="0">
                <a:latin typeface="LM Roman 10" panose="00000500000000000000" pitchFamily="50" charset="0"/>
              </a:rPr>
              <a:t> di mana </a:t>
            </a:r>
            <a:r>
              <a:rPr lang="en-US" sz="2800" b="1" dirty="0" err="1">
                <a:latin typeface="LM Roman 10" panose="00000500000000000000" pitchFamily="50" charset="0"/>
              </a:rPr>
              <a:t>kah</a:t>
            </a:r>
            <a:r>
              <a:rPr lang="en-US" sz="2800" b="1" dirty="0">
                <a:latin typeface="LM Roman 10" panose="00000500000000000000" pitchFamily="50" charset="0"/>
              </a:rPr>
              <a:t> di </a:t>
            </a:r>
            <a:r>
              <a:rPr lang="en-US" sz="2800" b="1" dirty="0" err="1">
                <a:latin typeface="LM Roman 10" panose="00000500000000000000" pitchFamily="50" charset="0"/>
              </a:rPr>
              <a:t>bawah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merupakan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Rasya</a:t>
            </a:r>
            <a:r>
              <a:rPr lang="en-US" sz="2800" b="1" dirty="0">
                <a:latin typeface="LM Roman 10" panose="00000500000000000000" pitchFamily="50" charset="0"/>
              </a:rPr>
              <a:t> orang yang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nonton</a:t>
            </a:r>
            <a:r>
              <a:rPr lang="en-US" sz="2800" b="1" dirty="0">
                <a:latin typeface="LM Roman 10" panose="00000500000000000000" pitchFamily="50" charset="0"/>
              </a:rPr>
              <a:t> Anime (</a:t>
            </a:r>
            <a:r>
              <a:rPr lang="en-US" sz="2800" b="1" dirty="0" err="1"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latin typeface="LM Roman 10" panose="00000500000000000000" pitchFamily="50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semua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 x + 1 </a:t>
            </a:r>
            <a:r>
              <a:rPr lang="en-US" sz="2800" b="1" dirty="0" err="1">
                <a:latin typeface="LM Roman 10" panose="00000500000000000000" pitchFamily="50" charset="0"/>
              </a:rPr>
              <a:t>selalu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 (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Besok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Kamis (</a:t>
            </a:r>
            <a:r>
              <a:rPr lang="en-US" sz="2800" b="1" dirty="0" err="1"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Hari </a:t>
            </a:r>
            <a:r>
              <a:rPr lang="en-US" sz="2800" b="1" dirty="0" err="1">
                <a:latin typeface="LM Roman 10" panose="00000500000000000000" pitchFamily="50" charset="0"/>
              </a:rPr>
              <a:t>ini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Rabu </a:t>
            </a:r>
            <a:r>
              <a:rPr lang="en-US" sz="2800" b="1" dirty="0" err="1">
                <a:latin typeface="LM Roman 10" panose="00000500000000000000" pitchFamily="50" charset="0"/>
              </a:rPr>
              <a:t>besok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 Kamis (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x * x = 4 , Nilai x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2 (</a:t>
            </a:r>
            <a:r>
              <a:rPr lang="en-US" sz="2800" b="1" dirty="0" err="1">
                <a:latin typeface="LM Roman 10" panose="00000500000000000000" pitchFamily="50" charset="0"/>
              </a:rPr>
              <a:t>bukan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Ibu Kota Indonesia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Jakarta (</a:t>
            </a:r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FCA1323-3B96-8EAD-95D3-B4DC5BDA1262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/>
              <p:nvPr/>
            </p:nvSpPr>
            <p:spPr>
              <a:xfrm>
                <a:off x="1054873" y="1776578"/>
                <a:ext cx="10173959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LM Roman 10" panose="00000500000000000000" pitchFamily="50" charset="0"/>
                  </a:rPr>
                  <a:t>Ketika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diberikan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proposi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P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maka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mendapatkan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negasinya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adalah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𝒏𝒐𝒕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latin typeface="LM Roman 10" panose="00000500000000000000" pitchFamily="50" charset="0"/>
                  </a:rPr>
                  <a:t>.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Sehingga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mendapatkan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𝑻𝒓𝒖𝒆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𝑭𝒂𝒍𝒔𝒆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𝑭𝒂𝒍𝒔𝒆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𝑻𝒓𝒖𝒆</m:t>
                      </m:r>
                    </m:oMath>
                  </m:oMathPara>
                </a14:m>
                <a:endParaRPr lang="en-US" sz="2800" b="1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73" y="1776578"/>
                <a:ext cx="10173959" cy="2246769"/>
              </a:xfrm>
              <a:prstGeom prst="rect">
                <a:avLst/>
              </a:prstGeom>
              <a:blipFill>
                <a:blip r:embed="rId2"/>
                <a:stretch>
                  <a:fillRect l="-1198" t="-27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BEA58B-BCFA-E448-0203-9361F22B2EB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0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Contoh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Negasi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P = “Aku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~P = “Aku </a:t>
            </a:r>
            <a:r>
              <a:rPr lang="en-US" sz="2800" b="1" dirty="0" err="1">
                <a:latin typeface="LM Roman 10" panose="00000500000000000000" pitchFamily="50" charset="0"/>
              </a:rPr>
              <a:t>tidak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4586DE-1844-C27D-FDEE-065BC5FBA2B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3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Negasi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09020" y="1776578"/>
            <a:ext cx="101739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Kesalahan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Negasi</a:t>
            </a:r>
            <a:r>
              <a:rPr lang="en-US" sz="2800" b="1" dirty="0">
                <a:latin typeface="LM Roman 10" panose="00000500000000000000" pitchFamily="50" charset="0"/>
              </a:rPr>
              <a:t> :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  </a:t>
            </a:r>
          </a:p>
          <a:p>
            <a:r>
              <a:rPr lang="en-US" sz="2800" b="1" dirty="0">
                <a:latin typeface="LM Roman 10" panose="00000500000000000000" pitchFamily="50" charset="0"/>
              </a:rPr>
              <a:t>P = “Aku </a:t>
            </a:r>
            <a:r>
              <a:rPr lang="en-US" sz="2800" b="1" dirty="0" err="1">
                <a:latin typeface="LM Roman 10" panose="00000500000000000000" pitchFamily="50" charset="0"/>
              </a:rPr>
              <a:t>suka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latin typeface="LM Roman 10" panose="00000500000000000000" pitchFamily="50" charset="0"/>
              </a:rPr>
              <a:t>”</a:t>
            </a:r>
          </a:p>
          <a:p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~P = “Aku 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benci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kamu</a:t>
            </a:r>
            <a:r>
              <a:rPr lang="en-US" sz="2800" b="1" dirty="0">
                <a:solidFill>
                  <a:srgbClr val="FF0000"/>
                </a:solidFill>
                <a:latin typeface="LM Roman 10" panose="00000500000000000000" pitchFamily="50" charset="0"/>
              </a:rPr>
              <a:t>” (salah)</a:t>
            </a:r>
          </a:p>
          <a:p>
            <a:endParaRPr lang="en-US" sz="2800" dirty="0">
              <a:latin typeface="LM Roman 10" panose="00000500000000000000" pitchFamily="50" charset="0"/>
            </a:endParaRPr>
          </a:p>
          <a:p>
            <a:r>
              <a:rPr lang="en-US" sz="2800" dirty="0" err="1">
                <a:latin typeface="LM Roman 10" panose="00000500000000000000" pitchFamily="50" charset="0"/>
              </a:rPr>
              <a:t>Tidak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suka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belum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tentu</a:t>
            </a:r>
            <a:r>
              <a:rPr lang="en-US" sz="2800" dirty="0">
                <a:latin typeface="LM Roman 10" panose="00000500000000000000" pitchFamily="50" charset="0"/>
              </a:rPr>
              <a:t> </a:t>
            </a:r>
            <a:r>
              <a:rPr lang="en-US" sz="2800" dirty="0" err="1">
                <a:latin typeface="LM Roman 10" panose="00000500000000000000" pitchFamily="50" charset="0"/>
              </a:rPr>
              <a:t>benci</a:t>
            </a:r>
            <a:endParaRPr lang="en-US" sz="2800" dirty="0">
              <a:latin typeface="LM Roman 10" panose="00000500000000000000" pitchFamily="50" charset="0"/>
            </a:endParaRPr>
          </a:p>
          <a:p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CC30245-5A75-A270-C196-5CA6CBCABF0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Ambiguitas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Super Position, Qubit (Bonus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aja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Menurut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kabar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burung</a:t>
            </a:r>
            <a:r>
              <a:rPr lang="en-US" sz="2800" b="1" dirty="0">
                <a:latin typeface="LM Roman 10" panose="00000500000000000000" pitchFamily="50" charset="0"/>
              </a:rPr>
              <a:t> Pak </a:t>
            </a:r>
            <a:r>
              <a:rPr lang="en-US" sz="2800" b="1" dirty="0" err="1">
                <a:latin typeface="LM Roman 10" panose="00000500000000000000" pitchFamily="50" charset="0"/>
              </a:rPr>
              <a:t>Camat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Meninggal</a:t>
            </a: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LM Roman 10" panose="000005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F39AA-B87F-C055-752B-9E3C3400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9" y="2469075"/>
            <a:ext cx="5480764" cy="2230543"/>
          </a:xfrm>
          <a:prstGeom prst="rect">
            <a:avLst/>
          </a:prstGeom>
        </p:spPr>
      </p:pic>
      <p:pic>
        <p:nvPicPr>
          <p:cNvPr id="2052" name="Picture 4" descr="I have two sides | Sticker">
            <a:extLst>
              <a:ext uri="{FF2B5EF4-FFF2-40B4-BE49-F238E27FC236}">
                <a16:creationId xmlns:a16="http://schemas.microsoft.com/office/drawing/2014/main" id="{7D1AD6F2-C7C3-BDFC-4635-83A0EE4C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70" y="269317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BA84260-3494-98DB-C84C-E0E3F7A7DBC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 Boolean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96F235-7C04-76B2-9E01-8EE889190323}"/>
              </a:ext>
            </a:extLst>
          </p:cNvPr>
          <p:cNvSpPr txBox="1">
            <a:spLocks/>
          </p:cNvSpPr>
          <p:nvPr/>
        </p:nvSpPr>
        <p:spPr>
          <a:xfrm>
            <a:off x="1223946" y="1924489"/>
            <a:ext cx="8799948" cy="2138553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jomblo_kah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bool(</a:t>
            </a:r>
            <a:r>
              <a:rPr lang="en-US" sz="28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lang="en-US" sz="2800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A8B2-D4A2-4868-5C0E-4723D5B39352}"/>
              </a:ext>
            </a:extLst>
          </p:cNvPr>
          <p:cNvSpPr txBox="1"/>
          <p:nvPr/>
        </p:nvSpPr>
        <p:spPr>
          <a:xfrm>
            <a:off x="5190520" y="4656704"/>
            <a:ext cx="555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jumlahPacar</a:t>
            </a:r>
            <a:r>
              <a:rPr lang="en-US" sz="1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&gt; 0 di </a:t>
            </a:r>
            <a:r>
              <a:rPr lang="en-US" sz="14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sini</a:t>
            </a:r>
            <a:r>
              <a:rPr lang="en-US" sz="1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4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merupakan</a:t>
            </a:r>
            <a:r>
              <a:rPr lang="en-US" sz="1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4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sebuah</a:t>
            </a:r>
            <a:r>
              <a:rPr lang="en-US" sz="1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4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proposisi</a:t>
            </a:r>
            <a:endParaRPr lang="en-ID" sz="14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29330D3-6500-1B79-7748-4280E8A769E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Tipe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Data Boolean Python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887E3C-198B-DCD5-09DC-BC21580EA833}"/>
              </a:ext>
            </a:extLst>
          </p:cNvPr>
          <p:cNvSpPr txBox="1">
            <a:spLocks/>
          </p:cNvSpPr>
          <p:nvPr/>
        </p:nvSpPr>
        <p:spPr>
          <a:xfrm>
            <a:off x="1144946" y="1861228"/>
            <a:ext cx="8799948" cy="4030614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“Abdan”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99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Lampu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Merah”)</a:t>
            </a:r>
          </a:p>
          <a:p>
            <a:pPr algn="l">
              <a:lnSpc>
                <a:spcPct val="10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jumlahPacar</a:t>
            </a:r>
            <a:r>
              <a:rPr lang="en-US" sz="2800" b="1" dirty="0">
                <a:solidFill>
                  <a:srgbClr val="E63E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Lampu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hijau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algn="l">
              <a:lnSpc>
                <a:spcPct val="100000"/>
              </a:lnSpc>
            </a:pP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algn="l">
              <a:lnSpc>
                <a:spcPct val="100000"/>
              </a:lnSpc>
            </a:pP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</a:t>
            </a:r>
            <a:r>
              <a:rPr lang="en-US" sz="28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Lampu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kuning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rgbClr val="E63E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57D91-8701-7984-CA37-566FCDA36075}"/>
              </a:ext>
            </a:extLst>
          </p:cNvPr>
          <p:cNvSpPr txBox="1"/>
          <p:nvPr/>
        </p:nvSpPr>
        <p:spPr>
          <a:xfrm>
            <a:off x="6096000" y="1996086"/>
            <a:ext cx="357255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If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mengevaluasi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apakah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proposisi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</a:p>
          <a:p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dalam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tanda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kurung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bernilai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. </a:t>
            </a:r>
          </a:p>
          <a:p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maka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jalankan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perintah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di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dalamnya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. </a:t>
            </a:r>
          </a:p>
          <a:p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 salah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jalankan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perintah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pengecualian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“else”</a:t>
            </a:r>
          </a:p>
          <a:p>
            <a:endParaRPr lang="en-US" sz="11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4AECE8-C39E-F081-4757-777317D0208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8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Bertingkat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“Aku </a:t>
            </a:r>
            <a:r>
              <a:rPr lang="en-US" sz="2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dan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kamu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harus</a:t>
            </a:r>
            <a:r>
              <a:rPr lang="en-US" sz="2400" b="1" i="1" dirty="0">
                <a:latin typeface="LM Roman 10" panose="00000500000000000000" pitchFamily="50" charset="0"/>
              </a:rPr>
              <a:t> Bersatu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atau</a:t>
            </a:r>
            <a:r>
              <a:rPr lang="en-US" sz="2400" b="1" i="1" dirty="0">
                <a:latin typeface="LM Roman 10" panose="00000500000000000000" pitchFamily="50" charset="0"/>
              </a:rPr>
              <a:t> dunia </a:t>
            </a:r>
            <a:r>
              <a:rPr lang="en-US" sz="2400" b="1" i="1" dirty="0" err="1">
                <a:latin typeface="LM Roman 10" panose="00000500000000000000" pitchFamily="50" charset="0"/>
              </a:rPr>
              <a:t>ini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kuhancurkan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D9F34-03D5-D765-29B1-2FDAD821FAFA}"/>
              </a:ext>
            </a:extLst>
          </p:cNvPr>
          <p:cNvSpPr txBox="1"/>
          <p:nvPr/>
        </p:nvSpPr>
        <p:spPr>
          <a:xfrm>
            <a:off x="1054873" y="2414523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</a:t>
            </a:r>
            <a:r>
              <a:rPr lang="en-US" sz="2400" b="1" i="1" dirty="0" err="1">
                <a:latin typeface="LM Roman 10" panose="00000500000000000000" pitchFamily="50" charset="0"/>
              </a:rPr>
              <a:t>Diriku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mencintai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dia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tetapi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dirinya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tidak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mencintai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1A2BE-8ABE-163C-A79C-18DE144D2974}"/>
              </a:ext>
            </a:extLst>
          </p:cNvPr>
          <p:cNvSpPr txBox="1"/>
          <p:nvPr/>
        </p:nvSpPr>
        <p:spPr>
          <a:xfrm>
            <a:off x="1054873" y="3052468"/>
            <a:ext cx="1017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LM Roman 10" panose="00000500000000000000" pitchFamily="50" charset="0"/>
              </a:rPr>
              <a:t>“</a:t>
            </a:r>
            <a:r>
              <a:rPr lang="en-US" sz="24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lapar</a:t>
            </a:r>
            <a:r>
              <a:rPr lang="en-US" sz="2400" b="1" i="1" dirty="0">
                <a:latin typeface="LM Roman 10" panose="00000500000000000000" pitchFamily="50" charset="0"/>
              </a:rPr>
              <a:t>, </a:t>
            </a:r>
            <a:r>
              <a:rPr lang="en-US" sz="2400" b="1" i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aku</a:t>
            </a:r>
            <a:r>
              <a:rPr lang="en-US" sz="2400" b="1" i="1" dirty="0">
                <a:latin typeface="LM Roman 10" panose="00000500000000000000" pitchFamily="50" charset="0"/>
              </a:rPr>
              <a:t> </a:t>
            </a:r>
            <a:r>
              <a:rPr lang="en-US" sz="2400" b="1" i="1" dirty="0" err="1">
                <a:latin typeface="LM Roman 10" panose="00000500000000000000" pitchFamily="50" charset="0"/>
              </a:rPr>
              <a:t>makan</a:t>
            </a:r>
            <a:r>
              <a:rPr lang="en-US" sz="2400" b="1" i="1" dirty="0">
                <a:latin typeface="LM Roman 10" panose="00000500000000000000" pitchFamily="50" charset="0"/>
              </a:rPr>
              <a:t>”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FAF895-9C9E-A275-DC99-58B5864034DC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Konjungsi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 and, ^, &amp;&amp;)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FE630-8C31-5B1A-83DA-8E512D408217}"/>
              </a:ext>
            </a:extLst>
          </p:cNvPr>
          <p:cNvSpPr txBox="1"/>
          <p:nvPr/>
        </p:nvSpPr>
        <p:spPr>
          <a:xfrm>
            <a:off x="1054872" y="2317167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LM Roman 10" panose="00000500000000000000" pitchFamily="50" charset="0"/>
              </a:rPr>
              <a:t>“</a:t>
            </a:r>
            <a:r>
              <a:rPr lang="en-US" sz="2400" i="1" dirty="0" err="1">
                <a:latin typeface="LM Roman 10" panose="00000500000000000000" pitchFamily="50" charset="0"/>
              </a:rPr>
              <a:t>Mahasiswa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harus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membawa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STNK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2400" b="1" i="1" u="sng" dirty="0">
                <a:solidFill>
                  <a:srgbClr val="00B050"/>
                </a:solidFill>
                <a:latin typeface="LM Roman 10" panose="00000500000000000000" pitchFamily="50" charset="0"/>
              </a:rPr>
              <a:t>dan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membawa</a:t>
            </a:r>
            <a:r>
              <a:rPr lang="en-US" sz="2400" i="1" dirty="0">
                <a:latin typeface="LM Roman 10" panose="00000500000000000000" pitchFamily="50" charset="0"/>
              </a:rPr>
              <a:t> SIM”</a:t>
            </a:r>
          </a:p>
          <a:p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5C1515-79E1-4127-D172-220DF29A1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558095"/>
              </p:ext>
            </p:extLst>
          </p:nvPr>
        </p:nvGraphicFramePr>
        <p:xfrm>
          <a:off x="6405941" y="2295145"/>
          <a:ext cx="3670214" cy="3676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975">
                  <a:extLst>
                    <a:ext uri="{9D8B030D-6E8A-4147-A177-3AD203B41FA5}">
                      <a16:colId xmlns:a16="http://schemas.microsoft.com/office/drawing/2014/main" val="3068804647"/>
                    </a:ext>
                  </a:extLst>
                </a:gridCol>
                <a:gridCol w="780221">
                  <a:extLst>
                    <a:ext uri="{9D8B030D-6E8A-4147-A177-3AD203B41FA5}">
                      <a16:colId xmlns:a16="http://schemas.microsoft.com/office/drawing/2014/main" val="1833712427"/>
                    </a:ext>
                  </a:extLst>
                </a:gridCol>
                <a:gridCol w="1965018">
                  <a:extLst>
                    <a:ext uri="{9D8B030D-6E8A-4147-A177-3AD203B41FA5}">
                      <a16:colId xmlns:a16="http://schemas.microsoft.com/office/drawing/2014/main" val="3976661084"/>
                    </a:ext>
                  </a:extLst>
                </a:gridCol>
              </a:tblGrid>
              <a:tr h="536984">
                <a:tc>
                  <a:txBody>
                    <a:bodyPr/>
                    <a:lstStyle/>
                    <a:p>
                      <a:r>
                        <a:rPr lang="en-US" dirty="0"/>
                        <a:t>Bawa </a:t>
                      </a:r>
                      <a:r>
                        <a:rPr lang="en-US" dirty="0" err="1"/>
                        <a:t>STNK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Bawa SIM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Memenuhi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Aturan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83642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47499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709224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94644"/>
                  </a:ext>
                </a:extLst>
              </a:tr>
              <a:tr h="7590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256976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50A6114F-64C1-51AE-14DE-9EF714FA7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91" y="2946697"/>
            <a:ext cx="742073" cy="7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otikon Emoji Marah - Gambar gratis di Pixabay - Pixabay">
            <a:extLst>
              <a:ext uri="{FF2B5EF4-FFF2-40B4-BE49-F238E27FC236}">
                <a16:creationId xmlns:a16="http://schemas.microsoft.com/office/drawing/2014/main" id="{6E2B6AE6-F7A5-169B-CE2C-349373F1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72" y="4418294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motikon Emoji Marah - Gambar gratis di Pixabay - Pixabay">
            <a:extLst>
              <a:ext uri="{FF2B5EF4-FFF2-40B4-BE49-F238E27FC236}">
                <a16:creationId xmlns:a16="http://schemas.microsoft.com/office/drawing/2014/main" id="{312A24F0-4844-11EA-5B1E-58020756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575" y="3652601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motikon Emoji Marah - Gambar gratis di Pixabay - Pixabay">
            <a:extLst>
              <a:ext uri="{FF2B5EF4-FFF2-40B4-BE49-F238E27FC236}">
                <a16:creationId xmlns:a16="http://schemas.microsoft.com/office/drawing/2014/main" id="{CC8CBE6B-CEDF-45A7-4C59-881E3656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032" y="5271491"/>
            <a:ext cx="854989" cy="8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069BF89C-35CE-4FB4-3FAD-1676D3B60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6516212" y="3015832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F3D221E0-49E0-0BC4-4AC4-1DCEAE780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7415898" y="3025881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C1EA884E-34FE-50BB-6572-B06975DC3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6516212" y="3776739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555 Ceklis Royalty-Free Photos and Stock Images | Shutterstock">
            <a:extLst>
              <a:ext uri="{FF2B5EF4-FFF2-40B4-BE49-F238E27FC236}">
                <a16:creationId xmlns:a16="http://schemas.microsoft.com/office/drawing/2014/main" id="{818FCD33-F04F-B6CD-A66B-86BC8BA6D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1902" r="52432" b="46089"/>
          <a:stretch/>
        </p:blipFill>
        <p:spPr bwMode="auto">
          <a:xfrm>
            <a:off x="7377742" y="4526526"/>
            <a:ext cx="621436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A09502F-DC74-40AA-697C-FAD29D05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7415898" y="3764738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F65D062-626A-D757-081B-1E77B862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6516212" y="4505766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4F477484-3148-4211-76ED-0C98C556E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6516212" y="5281660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555 Ceklis Royalty-Free Photos and Stock Images | Shutterstock">
            <a:extLst>
              <a:ext uri="{FF2B5EF4-FFF2-40B4-BE49-F238E27FC236}">
                <a16:creationId xmlns:a16="http://schemas.microsoft.com/office/drawing/2014/main" id="{CCDB39C9-F8FD-DE44-8512-ACD19FAFD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1" t="11902" r="5747" b="47353"/>
          <a:stretch/>
        </p:blipFill>
        <p:spPr bwMode="auto">
          <a:xfrm>
            <a:off x="7377742" y="5256140"/>
            <a:ext cx="621436" cy="6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9886C73-47F1-3595-E4A7-3AA61D35CC3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19" y="303879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latin typeface="LM Roman 10" panose="00000500000000000000" pitchFamily="50" charset="0"/>
              </a:rPr>
              <a:t>Kenalan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Dikit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19" y="1345596"/>
            <a:ext cx="9144000" cy="2083403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: 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abdanhafidz.com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Linkedin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https://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www.linkedin.com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/in/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abdan-hafidz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  <a:hlinkClick r:id="rId3"/>
              </a:rPr>
              <a:t>/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 : 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github.com</a:t>
            </a:r>
            <a:r>
              <a:rPr lang="en-US" sz="2000" b="1" dirty="0">
                <a:solidFill>
                  <a:srgbClr val="FFFF00"/>
                </a:solidFill>
                <a:latin typeface="LM Roman 10" panose="00000500000000000000" pitchFamily="50" charset="0"/>
              </a:rPr>
              <a:t>/</a:t>
            </a:r>
            <a:r>
              <a:rPr lang="en-US" sz="2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abdan_hafidz</a:t>
            </a:r>
            <a:endParaRPr lang="en-US" sz="2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  <a:p>
            <a:pPr algn="l"/>
            <a:r>
              <a:rPr lang="en-US" sz="2000" b="1" i="1" u="sng" dirty="0">
                <a:solidFill>
                  <a:srgbClr val="FFFF00"/>
                </a:solidFill>
                <a:latin typeface="LM Roman 10" panose="00000500000000000000" pitchFamily="50" charset="0"/>
              </a:rPr>
              <a:t>  </a:t>
            </a:r>
            <a:endParaRPr lang="en-ID" sz="2000" b="1" i="1" u="sng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48DE33-EF2D-3152-FCDB-A96122C0D0A1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2050" name="Picture 2" descr="Ryan Gosling - IMDb">
            <a:extLst>
              <a:ext uri="{FF2B5EF4-FFF2-40B4-BE49-F238E27FC236}">
                <a16:creationId xmlns:a16="http://schemas.microsoft.com/office/drawing/2014/main" id="{14829A6F-29E8-D9DA-18DB-D89A41B8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8" y="1025132"/>
            <a:ext cx="2955864" cy="373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406960E-DBA3-BA82-246E-5336B812113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Konjungsi (and,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, &amp;&amp;)</a:t>
                </a:r>
                <a:endParaRPr lang="en-ID" sz="4000" b="1" dirty="0">
                  <a:solidFill>
                    <a:srgbClr val="FFFF00"/>
                  </a:solidFill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  <a:blipFill>
                <a:blip r:embed="rId2"/>
                <a:stretch>
                  <a:fillRect l="-2333" b="-245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054873" y="2192076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p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membawa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STNK</a:t>
            </a:r>
            <a:endParaRPr lang="en-US" sz="2400" dirty="0">
              <a:solidFill>
                <a:srgbClr val="E63EB6"/>
              </a:solidFill>
              <a:latin typeface="LM Roman 10" panose="00000500000000000000" pitchFamily="50" charset="0"/>
            </a:endParaRPr>
          </a:p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q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membawa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SIM</a:t>
            </a:r>
          </a:p>
        </p:txBody>
      </p:sp>
      <p:pic>
        <p:nvPicPr>
          <p:cNvPr id="5122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3ABC4F77-9C44-2EE6-32F9-6FAC9C9A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32" y="2513736"/>
            <a:ext cx="6434766" cy="32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59320B-BD78-6E00-5725-3C603E78231F}"/>
              </a:ext>
            </a:extLst>
          </p:cNvPr>
          <p:cNvSpPr/>
          <p:nvPr/>
        </p:nvSpPr>
        <p:spPr>
          <a:xfrm>
            <a:off x="4951562" y="3157268"/>
            <a:ext cx="6987396" cy="67766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3157268"/>
            <a:ext cx="317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dan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dianggap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dan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 dan q </a:t>
            </a:r>
            <a:r>
              <a:rPr lang="en-US" b="1" u="sng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keduanya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bernilai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A6D4434-3BFC-D6FB-57D6-50495F5E6D2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000" b="1" dirty="0" err="1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Konjungsi</a:t>
                </a:r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 ( and,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sz="4000" b="1" dirty="0">
                    <a:solidFill>
                      <a:srgbClr val="FFFF00"/>
                    </a:solidFill>
                    <a:latin typeface="LM Roman 10" panose="00000500000000000000" pitchFamily="50" charset="0"/>
                  </a:rPr>
                  <a:t> , &amp;&amp;)</a:t>
                </a:r>
                <a:endParaRPr lang="en-ID" sz="4000" b="1" dirty="0">
                  <a:solidFill>
                    <a:srgbClr val="FFFF00"/>
                  </a:solidFill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3121C8-7236-F766-9B47-541DA842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54873" y="731520"/>
                <a:ext cx="9144000" cy="1045058"/>
              </a:xfrm>
              <a:blipFill>
                <a:blip r:embed="rId2"/>
                <a:stretch>
                  <a:fillRect l="-2333" b="-245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2413337"/>
            <a:ext cx="5251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dan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dianggap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dan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jika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 dan q </a:t>
            </a:r>
            <a:r>
              <a:rPr lang="en-US" sz="5400" b="1" u="sng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keduanya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600" b="1" dirty="0" err="1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bernilai</a:t>
            </a:r>
            <a:r>
              <a:rPr lang="en-US" sz="3600" b="1" dirty="0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600" b="1" dirty="0" err="1">
                <a:highlight>
                  <a:srgbClr val="E63EB6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b="1" dirty="0">
              <a:highlight>
                <a:srgbClr val="E63EB6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pic>
        <p:nvPicPr>
          <p:cNvPr id="6146" name="Picture 2" descr="pak Vincent mode bantai #gojousatoru #goodofwar #fypboossku #storyti... |  TikTok">
            <a:extLst>
              <a:ext uri="{FF2B5EF4-FFF2-40B4-BE49-F238E27FC236}">
                <a16:creationId xmlns:a16="http://schemas.microsoft.com/office/drawing/2014/main" id="{F96C47C0-3EDF-3D70-2CC2-54F3401D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717" y="1254049"/>
            <a:ext cx="2267309" cy="404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B3A9E25-204D-39B5-D65B-A4502E202F5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 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FE630-8C31-5B1A-83DA-8E512D408217}"/>
              </a:ext>
            </a:extLst>
          </p:cNvPr>
          <p:cNvSpPr txBox="1"/>
          <p:nvPr/>
        </p:nvSpPr>
        <p:spPr>
          <a:xfrm>
            <a:off x="1054872" y="2317167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LM Roman 10" panose="00000500000000000000" pitchFamily="50" charset="0"/>
              </a:rPr>
              <a:t>“</a:t>
            </a:r>
            <a:r>
              <a:rPr lang="en-US" sz="2400" i="1" dirty="0" err="1">
                <a:latin typeface="LM Roman 10" panose="00000500000000000000" pitchFamily="50" charset="0"/>
              </a:rPr>
              <a:t>Untuk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sebuah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himpunan</a:t>
            </a:r>
            <a:r>
              <a:rPr lang="en-US" sz="2400" i="1" dirty="0">
                <a:latin typeface="LM Roman 10" panose="00000500000000000000" pitchFamily="50" charset="0"/>
              </a:rPr>
              <a:t> A = {2,6,8,9,10} . A </a:t>
            </a:r>
            <a:r>
              <a:rPr lang="en-US" sz="2400" i="1" dirty="0" err="1">
                <a:latin typeface="LM Roman 10" panose="00000500000000000000" pitchFamily="50" charset="0"/>
              </a:rPr>
              <a:t>adalah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himpunan</a:t>
            </a:r>
            <a:r>
              <a:rPr lang="en-US" sz="2400" i="1" dirty="0">
                <a:latin typeface="LM Roman 10" panose="00000500000000000000" pitchFamily="50" charset="0"/>
              </a:rPr>
              <a:t> yang </a:t>
            </a:r>
            <a:r>
              <a:rPr lang="en-US" sz="2400" i="1" dirty="0" err="1">
                <a:latin typeface="LM Roman 10" panose="00000500000000000000" pitchFamily="50" charset="0"/>
              </a:rPr>
              <a:t>memuat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anggotanya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yaitu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bilangan</a:t>
            </a:r>
            <a:r>
              <a:rPr lang="en-US" sz="2400" i="1" dirty="0">
                <a:latin typeface="LM Roman 10" panose="00000500000000000000" pitchFamily="50" charset="0"/>
              </a:rPr>
              <a:t> yang </a:t>
            </a:r>
            <a:r>
              <a:rPr lang="en-US" sz="2400" i="1" dirty="0" err="1">
                <a:latin typeface="LM Roman 10" panose="00000500000000000000" pitchFamily="50" charset="0"/>
              </a:rPr>
              <a:t>habis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dibagi</a:t>
            </a:r>
            <a:r>
              <a:rPr lang="en-US" sz="2400" i="1" dirty="0">
                <a:latin typeface="LM Roman 10" panose="00000500000000000000" pitchFamily="50" charset="0"/>
              </a:rPr>
              <a:t> 2 </a:t>
            </a:r>
            <a:r>
              <a:rPr lang="en-US" sz="2400" i="1" dirty="0" err="1">
                <a:latin typeface="LM Roman 10" panose="00000500000000000000" pitchFamily="50" charset="0"/>
              </a:rPr>
              <a:t>atau</a:t>
            </a:r>
            <a:r>
              <a:rPr lang="en-US" sz="2400" i="1" dirty="0">
                <a:latin typeface="LM Roman 10" panose="00000500000000000000" pitchFamily="50" charset="0"/>
              </a:rPr>
              <a:t> 3”</a:t>
            </a:r>
          </a:p>
          <a:p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00CDF-2AD5-51DD-A214-310B72E83AE6}"/>
              </a:ext>
            </a:extLst>
          </p:cNvPr>
          <p:cNvSpPr txBox="1"/>
          <p:nvPr/>
        </p:nvSpPr>
        <p:spPr>
          <a:xfrm>
            <a:off x="1054871" y="3263261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2 = {2,8,10}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3 = {6,9}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Himpunan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A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mengandung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00B0F0"/>
                </a:solidFill>
                <a:latin typeface="LM Roman 10" panose="00000500000000000000" pitchFamily="50" charset="0"/>
              </a:rPr>
              <a:t> 2 dan 3 = {6}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6672605-E159-9EB5-AE18-8C0AE4D022C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054873" y="2192076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p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2</a:t>
            </a:r>
          </a:p>
          <a:p>
            <a:r>
              <a:rPr lang="en-US" sz="2400" i="1" dirty="0">
                <a:solidFill>
                  <a:srgbClr val="E63EB6"/>
                </a:solidFill>
                <a:latin typeface="LM Roman 10" panose="00000500000000000000" pitchFamily="50" charset="0"/>
              </a:rPr>
              <a:t>q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=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bilangan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habis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dibagi</a:t>
            </a:r>
            <a:r>
              <a:rPr lang="en-US" sz="2400" dirty="0">
                <a:solidFill>
                  <a:srgbClr val="E63EB6"/>
                </a:solidFill>
                <a:latin typeface="LM Roman 10" panose="00000500000000000000" pitchFamily="50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27A60-05DF-5EBD-4FD1-8A2C3860BC14}"/>
              </a:ext>
            </a:extLst>
          </p:cNvPr>
          <p:cNvSpPr txBox="1"/>
          <p:nvPr/>
        </p:nvSpPr>
        <p:spPr>
          <a:xfrm>
            <a:off x="1054873" y="3157268"/>
            <a:ext cx="317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atau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q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selalu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selama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minimal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ada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satu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pic>
        <p:nvPicPr>
          <p:cNvPr id="7170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655DBE7F-C560-C83C-66BE-749DB39F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85" y="2290168"/>
            <a:ext cx="6760481" cy="337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3E6E303-4536-1700-7949-2D5F3BC57DE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(or, V , ||)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Misalkan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diberikan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proposisi</a:t>
            </a:r>
            <a:r>
              <a:rPr lang="en-US" sz="2400" dirty="0">
                <a:latin typeface="LM Roman 10" panose="00000500000000000000" pitchFamily="50" charset="0"/>
              </a:rPr>
              <a:t> “</a:t>
            </a:r>
            <a:r>
              <a:rPr lang="en-US" sz="2400" i="1" dirty="0">
                <a:latin typeface="LM Roman 10" panose="00000500000000000000" pitchFamily="50" charset="0"/>
              </a:rPr>
              <a:t>p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i="1" dirty="0">
                <a:latin typeface="LM Roman 10" panose="00000500000000000000" pitchFamily="50" charset="0"/>
              </a:rPr>
              <a:t>q”</a:t>
            </a:r>
            <a:r>
              <a:rPr lang="en-US" sz="2400" dirty="0">
                <a:latin typeface="LM Roman 10" panose="00000500000000000000" pitchFamily="50" charset="0"/>
              </a:rPr>
              <a:t>.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F940-C2B9-DB9D-7E0A-47A3BF4E3650}"/>
              </a:ext>
            </a:extLst>
          </p:cNvPr>
          <p:cNvSpPr txBox="1"/>
          <p:nvPr/>
        </p:nvSpPr>
        <p:spPr>
          <a:xfrm>
            <a:off x="1287862" y="2145910"/>
            <a:ext cx="10173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LM Roman 10" panose="00000500000000000000" pitchFamily="50" charset="0"/>
              </a:rPr>
              <a:t>“</a:t>
            </a:r>
            <a:r>
              <a:rPr lang="en-US" sz="5400" dirty="0" err="1">
                <a:latin typeface="LM Roman 10" panose="00000500000000000000" pitchFamily="50" charset="0"/>
              </a:rPr>
              <a:t>Pilih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latin typeface="LM Roman 10" panose="00000500000000000000" pitchFamily="50" charset="0"/>
              </a:rPr>
              <a:t>aku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solidFill>
                  <a:srgbClr val="E63EB6"/>
                </a:solidFill>
                <a:latin typeface="LM Roman 10" panose="00000500000000000000" pitchFamily="50" charset="0"/>
              </a:rPr>
              <a:t>atau</a:t>
            </a:r>
            <a:r>
              <a:rPr lang="en-US" sz="5400" dirty="0">
                <a:latin typeface="LM Roman 10" panose="00000500000000000000" pitchFamily="50" charset="0"/>
              </a:rPr>
              <a:t> </a:t>
            </a:r>
            <a:r>
              <a:rPr lang="en-US" sz="5400" dirty="0" err="1">
                <a:latin typeface="LM Roman 10" panose="00000500000000000000" pitchFamily="50" charset="0"/>
              </a:rPr>
              <a:t>dia</a:t>
            </a:r>
            <a:r>
              <a:rPr lang="en-US" sz="5400" dirty="0">
                <a:latin typeface="LM Roman 10" panose="00000500000000000000" pitchFamily="50" charset="0"/>
              </a:rPr>
              <a:t>”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6703B0-9F7D-07AA-B87B-0178A5ED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48" y="3164130"/>
            <a:ext cx="4347869" cy="244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35328-EA5D-75DD-7A1A-ED8CFFF38CB5}"/>
              </a:ext>
            </a:extLst>
          </p:cNvPr>
          <p:cNvSpPr txBox="1"/>
          <p:nvPr/>
        </p:nvSpPr>
        <p:spPr>
          <a:xfrm>
            <a:off x="6021238" y="3317375"/>
            <a:ext cx="46281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Kalau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bisa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dua </a:t>
            </a:r>
          </a:p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kenapa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harus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</a:p>
          <a:p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satu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?</a:t>
            </a:r>
          </a:p>
          <a:p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~ </a:t>
            </a:r>
            <a:r>
              <a:rPr lang="en-US" sz="32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Algoritma</a:t>
            </a:r>
            <a:r>
              <a:rPr lang="en-US" sz="3200" i="1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Greedy</a:t>
            </a:r>
            <a:endParaRPr lang="en-ID" sz="3200" i="1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510FF0-FB9D-B533-54A5-B7CEC3C9FA7F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Terkadang</a:t>
            </a:r>
            <a:r>
              <a:rPr lang="en-US" sz="2400" dirty="0">
                <a:latin typeface="LM Roman 10" panose="00000500000000000000" pitchFamily="50" charset="0"/>
              </a:rPr>
              <a:t> di </a:t>
            </a:r>
            <a:r>
              <a:rPr lang="en-US" sz="2400" dirty="0" err="1">
                <a:latin typeface="LM Roman 10" panose="00000500000000000000" pitchFamily="50" charset="0"/>
              </a:rPr>
              <a:t>dalam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kehidupan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diminta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membuat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pilihan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dirty="0" err="1">
                <a:latin typeface="LM Roman 10" panose="00000500000000000000" pitchFamily="50" charset="0"/>
              </a:rPr>
              <a:t>tidak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diperkenankan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memilih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keduanya</a:t>
            </a:r>
            <a:endParaRPr lang="en-US" sz="2400" dirty="0">
              <a:latin typeface="LM Roman 10" panose="00000500000000000000" pitchFamily="50" charset="0"/>
            </a:endParaRP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D5EF5-39F7-FFB6-DBDF-F03CE3C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99" y="2402692"/>
            <a:ext cx="1992952" cy="3238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0751E-1E8F-8EAF-3A6B-B83CC08700A3}"/>
              </a:ext>
            </a:extLst>
          </p:cNvPr>
          <p:cNvSpPr txBox="1"/>
          <p:nvPr/>
        </p:nvSpPr>
        <p:spPr>
          <a:xfrm>
            <a:off x="1236028" y="2633485"/>
            <a:ext cx="6105052" cy="2308324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Kala </a:t>
            </a:r>
            <a:r>
              <a:rPr lang="en-US" sz="2400" dirty="0" err="1">
                <a:latin typeface="LM Roman 10" panose="00000500000000000000" pitchFamily="50" charset="0"/>
              </a:rPr>
              <a:t>itu</a:t>
            </a:r>
            <a:r>
              <a:rPr lang="en-US" sz="2400" dirty="0">
                <a:latin typeface="LM Roman 10" panose="00000500000000000000" pitchFamily="50" charset="0"/>
              </a:rPr>
              <a:t> Seif </a:t>
            </a:r>
            <a:r>
              <a:rPr lang="en-US" sz="2400" dirty="0" err="1">
                <a:latin typeface="LM Roman 10" panose="00000500000000000000" pitchFamily="50" charset="0"/>
              </a:rPr>
              <a:t>sedang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bersama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calon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mertuanya</a:t>
            </a:r>
            <a:endParaRPr lang="en-US" sz="2400" dirty="0">
              <a:latin typeface="LM Roman 10" panose="00000500000000000000" pitchFamily="50" charset="0"/>
            </a:endParaRPr>
          </a:p>
          <a:p>
            <a:endParaRPr lang="en-US" sz="2400" i="1" dirty="0">
              <a:latin typeface="LM Roman 10" panose="00000500000000000000" pitchFamily="50" charset="0"/>
            </a:endParaRPr>
          </a:p>
          <a:p>
            <a:r>
              <a:rPr lang="en-US" sz="2400" i="1" dirty="0">
                <a:latin typeface="LM Roman 10" panose="00000500000000000000" pitchFamily="50" charset="0"/>
              </a:rPr>
              <a:t>“Kamu </a:t>
            </a:r>
            <a:r>
              <a:rPr lang="en-US" sz="2400" i="1" dirty="0" err="1">
                <a:latin typeface="LM Roman 10" panose="00000500000000000000" pitchFamily="50" charset="0"/>
              </a:rPr>
              <a:t>mau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saya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masakin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Gulai</a:t>
            </a:r>
            <a:r>
              <a:rPr lang="en-US" sz="2400" i="1" dirty="0">
                <a:latin typeface="LM Roman 10" panose="00000500000000000000" pitchFamily="50" charset="0"/>
              </a:rPr>
              <a:t> </a:t>
            </a:r>
            <a:r>
              <a:rPr lang="en-US" sz="2400" i="1" dirty="0" err="1">
                <a:latin typeface="LM Roman 10" panose="00000500000000000000" pitchFamily="50" charset="0"/>
              </a:rPr>
              <a:t>atau</a:t>
            </a:r>
            <a:r>
              <a:rPr lang="en-US" sz="2400" i="1" dirty="0">
                <a:latin typeface="LM Roman 10" panose="00000500000000000000" pitchFamily="50" charset="0"/>
              </a:rPr>
              <a:t> Kari </a:t>
            </a:r>
            <a:r>
              <a:rPr lang="en-US" sz="2400" i="1" dirty="0" err="1">
                <a:latin typeface="LM Roman 10" panose="00000500000000000000" pitchFamily="50" charset="0"/>
              </a:rPr>
              <a:t>Ayam</a:t>
            </a:r>
            <a:r>
              <a:rPr lang="en-US" sz="2400" i="1" dirty="0">
                <a:latin typeface="LM Roman 10" panose="00000500000000000000" pitchFamily="50" charset="0"/>
              </a:rPr>
              <a:t>? ”</a:t>
            </a: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478798A-65AD-BF44-AE54-5ECF6F49E17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M Roman 10" panose="00000500000000000000" pitchFamily="50" charset="0"/>
              </a:rPr>
              <a:t>Terkadang</a:t>
            </a:r>
            <a:r>
              <a:rPr lang="en-US" sz="2400" dirty="0">
                <a:latin typeface="LM Roman 10" panose="00000500000000000000" pitchFamily="50" charset="0"/>
              </a:rPr>
              <a:t> di </a:t>
            </a:r>
            <a:r>
              <a:rPr lang="en-US" sz="2400" dirty="0" err="1">
                <a:latin typeface="LM Roman 10" panose="00000500000000000000" pitchFamily="50" charset="0"/>
              </a:rPr>
              <a:t>dalam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kehidupan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kita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diminta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membuat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pilihan</a:t>
            </a:r>
            <a:r>
              <a:rPr lang="en-US" sz="2400" dirty="0">
                <a:latin typeface="LM Roman 10" panose="00000500000000000000" pitchFamily="50" charset="0"/>
              </a:rPr>
              <a:t> dan </a:t>
            </a:r>
            <a:r>
              <a:rPr lang="en-US" sz="2400" dirty="0" err="1">
                <a:latin typeface="LM Roman 10" panose="00000500000000000000" pitchFamily="50" charset="0"/>
              </a:rPr>
              <a:t>tidak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diperkenankan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untuk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memilih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keduanya</a:t>
            </a:r>
            <a:endParaRPr lang="en-US" sz="2400" dirty="0">
              <a:latin typeface="LM Roman 10" panose="00000500000000000000" pitchFamily="50" charset="0"/>
            </a:endParaRPr>
          </a:p>
          <a:p>
            <a:r>
              <a:rPr lang="en-US" sz="24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D5EF5-39F7-FFB6-DBDF-F03CE3C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99" y="2402692"/>
            <a:ext cx="1992952" cy="3238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0751E-1E8F-8EAF-3A6B-B83CC08700A3}"/>
              </a:ext>
            </a:extLst>
          </p:cNvPr>
          <p:cNvSpPr txBox="1"/>
          <p:nvPr/>
        </p:nvSpPr>
        <p:spPr>
          <a:xfrm>
            <a:off x="1236028" y="2633485"/>
            <a:ext cx="6105052" cy="830997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LM Roman 10" panose="00000500000000000000" pitchFamily="50" charset="0"/>
              </a:rPr>
              <a:t>Seif </a:t>
            </a:r>
            <a:r>
              <a:rPr lang="en-US" sz="2400" dirty="0" err="1">
                <a:latin typeface="LM Roman 10" panose="00000500000000000000" pitchFamily="50" charset="0"/>
              </a:rPr>
              <a:t>hanya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bisa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dibuatkan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makanan</a:t>
            </a:r>
            <a:r>
              <a:rPr lang="en-US" sz="2400" dirty="0">
                <a:latin typeface="LM Roman 10" panose="00000500000000000000" pitchFamily="50" charset="0"/>
              </a:rPr>
              <a:t> salah </a:t>
            </a:r>
            <a:r>
              <a:rPr lang="en-US" sz="2400" dirty="0" err="1">
                <a:latin typeface="LM Roman 10" panose="00000500000000000000" pitchFamily="50" charset="0"/>
              </a:rPr>
              <a:t>satu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dari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Gulai</a:t>
            </a:r>
            <a:r>
              <a:rPr lang="en-US" sz="2400" dirty="0">
                <a:latin typeface="LM Roman 10" panose="00000500000000000000" pitchFamily="50" charset="0"/>
              </a:rPr>
              <a:t> </a:t>
            </a:r>
            <a:r>
              <a:rPr lang="en-US" sz="2400" dirty="0" err="1">
                <a:latin typeface="LM Roman 10" panose="00000500000000000000" pitchFamily="50" charset="0"/>
              </a:rPr>
              <a:t>atau</a:t>
            </a:r>
            <a:r>
              <a:rPr lang="en-US" sz="2400" dirty="0">
                <a:latin typeface="LM Roman 10" panose="00000500000000000000" pitchFamily="50" charset="0"/>
              </a:rPr>
              <a:t> Kari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0699949-A0FD-EDF4-660E-E3E6191C7BA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Disjungsi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Eksklusif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xor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,  , ^ 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LM Roman 10" panose="00000500000000000000" pitchFamily="50" charset="0"/>
              </a:rPr>
              <a:t>Apa</a:t>
            </a:r>
            <a:r>
              <a:rPr lang="en-US" sz="3600" dirty="0">
                <a:latin typeface="LM Roman 10" panose="00000500000000000000" pitchFamily="50" charset="0"/>
              </a:rPr>
              <a:t> yang </a:t>
            </a:r>
            <a:r>
              <a:rPr lang="en-US" sz="3600" dirty="0" err="1">
                <a:latin typeface="LM Roman 10" panose="00000500000000000000" pitchFamily="50" charset="0"/>
              </a:rPr>
              <a:t>akan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terjadi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Seif </a:t>
            </a:r>
            <a:r>
              <a:rPr lang="en-US" sz="3600" dirty="0" err="1">
                <a:latin typeface="LM Roman 10" panose="00000500000000000000" pitchFamily="50" charset="0"/>
              </a:rPr>
              <a:t>meminta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untuk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dimasakkan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keduanya</a:t>
            </a:r>
            <a:r>
              <a:rPr lang="en-US" sz="3600" dirty="0">
                <a:latin typeface="LM Roman 10" panose="00000500000000000000" pitchFamily="50" charset="0"/>
              </a:rPr>
              <a:t>?</a:t>
            </a:r>
          </a:p>
          <a:p>
            <a:r>
              <a:rPr lang="en-US" sz="2800" dirty="0"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3FF6A-DEE9-2A88-04B1-9807094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75" y="1205782"/>
            <a:ext cx="397709" cy="382645"/>
          </a:xfrm>
          <a:prstGeom prst="rect">
            <a:avLst/>
          </a:prstGeom>
        </p:spPr>
      </p:pic>
      <p:pic>
        <p:nvPicPr>
          <p:cNvPr id="10242" name="Picture 2" descr="Disjungsi Eksklusif (Exclusive OR) – Catatan Kuliah Ilmu Komputer">
            <a:extLst>
              <a:ext uri="{FF2B5EF4-FFF2-40B4-BE49-F238E27FC236}">
                <a16:creationId xmlns:a16="http://schemas.microsoft.com/office/drawing/2014/main" id="{D8F3F560-303A-F7B9-5E5A-4FCCD4A1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52" y="2729465"/>
            <a:ext cx="5415164" cy="26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7C0F8-1A5D-8EC2-549E-83CF5EF7D6F0}"/>
              </a:ext>
            </a:extLst>
          </p:cNvPr>
          <p:cNvSpPr txBox="1"/>
          <p:nvPr/>
        </p:nvSpPr>
        <p:spPr>
          <a:xfrm>
            <a:off x="1054873" y="3157268"/>
            <a:ext cx="3174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Pernyataan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xor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q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akan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selalu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0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selama</a:t>
            </a:r>
            <a:r>
              <a:rPr lang="en-US" sz="20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 != q</a:t>
            </a:r>
            <a:endParaRPr lang="en-US" sz="2000" b="1" dirty="0">
              <a:solidFill>
                <a:schemeClr val="bg1"/>
              </a:solidFill>
              <a:highlight>
                <a:srgbClr val="FFFF00"/>
              </a:highlight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3CBE81-95C7-2172-0DFD-B5FF22320F5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Implikasi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(Jika … ,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Maka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…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saya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lapar</a:t>
            </a:r>
            <a:r>
              <a:rPr lang="en-US" sz="3600" dirty="0">
                <a:latin typeface="LM Roman 10" panose="00000500000000000000" pitchFamily="50" charset="0"/>
              </a:rPr>
              <a:t>,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saya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akan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makan</a:t>
            </a:r>
            <a:r>
              <a:rPr lang="en-US" sz="3600" dirty="0">
                <a:latin typeface="LM Roman 10" panose="00000500000000000000" pitchFamily="50" charset="0"/>
              </a:rPr>
              <a:t>.</a:t>
            </a:r>
            <a:endParaRPr lang="en-US" sz="2800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Logika Matematika: Konjungsi, Disjungsi, Negasi &amp; Implikasi - Pijar Article">
            <a:extLst>
              <a:ext uri="{FF2B5EF4-FFF2-40B4-BE49-F238E27FC236}">
                <a16:creationId xmlns:a16="http://schemas.microsoft.com/office/drawing/2014/main" id="{6D272AB6-8399-57CB-2698-67546C6D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73" y="2572879"/>
            <a:ext cx="6053293" cy="31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55B55-9CF6-59E2-1977-EDE9866091F9}"/>
              </a:ext>
            </a:extLst>
          </p:cNvPr>
          <p:cNvSpPr txBox="1"/>
          <p:nvPr/>
        </p:nvSpPr>
        <p:spPr>
          <a:xfrm>
            <a:off x="7375584" y="2651183"/>
            <a:ext cx="4126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dirty="0">
                <a:latin typeface="LM Roman 10" panose="00000500000000000000" pitchFamily="50" charset="0"/>
              </a:rPr>
              <a:t> 3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ganjil</a:t>
            </a:r>
            <a:r>
              <a:rPr lang="en-US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dirty="0">
                <a:latin typeface="LM Roman 10" panose="00000500000000000000" pitchFamily="50" charset="0"/>
              </a:rPr>
              <a:t> 2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genap</a:t>
            </a:r>
            <a:r>
              <a:rPr lang="en-US" dirty="0">
                <a:latin typeface="LM Roman 10" panose="00000500000000000000" pitchFamily="50" charset="0"/>
              </a:rPr>
              <a:t>.</a:t>
            </a:r>
            <a:endParaRPr lang="en-US" sz="1400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BAAAE-A071-17C4-C674-5407286DF520}"/>
              </a:ext>
            </a:extLst>
          </p:cNvPr>
          <p:cNvSpPr txBox="1"/>
          <p:nvPr/>
        </p:nvSpPr>
        <p:spPr>
          <a:xfrm>
            <a:off x="7375584" y="3468115"/>
            <a:ext cx="4126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gatau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lagi</a:t>
            </a:r>
            <a:r>
              <a:rPr lang="en-US" dirty="0">
                <a:latin typeface="LM Roman 10" panose="00000500000000000000" pitchFamily="50" charset="0"/>
              </a:rPr>
              <a:t>, </a:t>
            </a:r>
            <a:r>
              <a:rPr lang="en-US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maka</a:t>
            </a:r>
            <a:r>
              <a:rPr lang="en-US" dirty="0">
                <a:latin typeface="LM Roman 10" panose="00000500000000000000" pitchFamily="50" charset="0"/>
              </a:rPr>
              <a:t> 5 </a:t>
            </a:r>
            <a:r>
              <a:rPr lang="en-US" dirty="0" err="1">
                <a:latin typeface="LM Roman 10" panose="00000500000000000000" pitchFamily="50" charset="0"/>
              </a:rPr>
              <a:t>itu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bilangan</a:t>
            </a:r>
            <a:r>
              <a:rPr lang="en-US" dirty="0">
                <a:latin typeface="LM Roman 10" panose="00000500000000000000" pitchFamily="50" charset="0"/>
              </a:rPr>
              <a:t> prima</a:t>
            </a:r>
            <a:endParaRPr lang="en-US" sz="1400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AF4FC6-FB63-5AF5-8070-60945B2F447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Biimplikasi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( …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hanya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..)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LM Roman 10" panose="00000500000000000000" pitchFamily="50" charset="0"/>
              </a:rPr>
              <a:t>Suatu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bilangan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dikatakan</a:t>
            </a:r>
            <a:r>
              <a:rPr lang="en-US" sz="3600" dirty="0">
                <a:latin typeface="LM Roman 10" panose="00000500000000000000" pitchFamily="50" charset="0"/>
              </a:rPr>
              <a:t> prima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 dan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hanya</a:t>
            </a:r>
            <a:r>
              <a:rPr lang="en-US" sz="3600" b="1" dirty="0">
                <a:solidFill>
                  <a:srgbClr val="E63EB6"/>
                </a:solidFill>
                <a:latin typeface="LM Roman 10" panose="00000500000000000000" pitchFamily="50" charset="0"/>
              </a:rPr>
              <a:t> </a:t>
            </a:r>
            <a:r>
              <a:rPr lang="en-US" sz="3600" b="1" dirty="0" err="1">
                <a:solidFill>
                  <a:srgbClr val="E63EB6"/>
                </a:solidFill>
                <a:latin typeface="LM Roman 10" panose="00000500000000000000" pitchFamily="50" charset="0"/>
              </a:rPr>
              <a:t>jika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bilangan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itu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habis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dibagi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dirinya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  <a:r>
              <a:rPr lang="en-US" sz="3600" dirty="0" err="1">
                <a:latin typeface="LM Roman 10" panose="00000500000000000000" pitchFamily="50" charset="0"/>
              </a:rPr>
              <a:t>sendiri</a:t>
            </a:r>
            <a:r>
              <a:rPr lang="en-US" sz="3600" dirty="0">
                <a:latin typeface="LM Roman 10" panose="00000500000000000000" pitchFamily="50" charset="0"/>
              </a:rPr>
              <a:t> </a:t>
            </a:r>
          </a:p>
          <a:p>
            <a:r>
              <a:rPr lang="en-US" sz="3600" dirty="0">
                <a:latin typeface="LM Roman 10" panose="00000500000000000000" pitchFamily="50" charset="0"/>
              </a:rPr>
              <a:t>dan 1</a:t>
            </a:r>
            <a:endParaRPr lang="en-US" sz="2800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tabel kebenaran biimplikasi | OnoIni.Com">
            <a:extLst>
              <a:ext uri="{FF2B5EF4-FFF2-40B4-BE49-F238E27FC236}">
                <a16:creationId xmlns:a16="http://schemas.microsoft.com/office/drawing/2014/main" id="{A6114A53-0FFB-037E-3D1D-1CF0E77F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52" y="3058691"/>
            <a:ext cx="2863234" cy="28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9D1D3-2997-AD48-0F17-58EF3C0F1834}"/>
              </a:ext>
            </a:extLst>
          </p:cNvPr>
          <p:cNvSpPr txBox="1"/>
          <p:nvPr/>
        </p:nvSpPr>
        <p:spPr>
          <a:xfrm>
            <a:off x="1054872" y="4348299"/>
            <a:ext cx="5653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M Roman 10" panose="00000500000000000000" pitchFamily="50" charset="0"/>
              </a:rPr>
              <a:t>P &lt;-&gt; Q </a:t>
            </a:r>
            <a:r>
              <a:rPr lang="en-US" dirty="0" err="1">
                <a:latin typeface="LM Roman 10" panose="00000500000000000000" pitchFamily="50" charset="0"/>
              </a:rPr>
              <a:t>akan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bernilai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benar</a:t>
            </a:r>
            <a:r>
              <a:rPr lang="en-US" dirty="0">
                <a:latin typeface="LM Roman 10" panose="00000500000000000000" pitchFamily="50" charset="0"/>
              </a:rPr>
              <a:t> </a:t>
            </a:r>
            <a:r>
              <a:rPr lang="en-US" dirty="0" err="1">
                <a:latin typeface="LM Roman 10" panose="00000500000000000000" pitchFamily="50" charset="0"/>
              </a:rPr>
              <a:t>selama</a:t>
            </a:r>
            <a:r>
              <a:rPr lang="en-US" dirty="0">
                <a:latin typeface="LM Roman 10" panose="00000500000000000000" pitchFamily="50" charset="0"/>
              </a:rPr>
              <a:t> P == Q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0DC0B-9287-4552-5BE0-637A52905129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List of Contents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Pengantar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Logika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Matematika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Proposisi</a:t>
            </a:r>
            <a:r>
              <a:rPr lang="en-US" b="1" i="1" dirty="0">
                <a:latin typeface="LM Roman 10" panose="00000500000000000000" pitchFamily="50" charset="0"/>
              </a:rPr>
              <a:t> / </a:t>
            </a:r>
            <a:r>
              <a:rPr lang="en-US" b="1" i="1" dirty="0" err="1">
                <a:latin typeface="LM Roman 10" panose="00000500000000000000" pitchFamily="50" charset="0"/>
              </a:rPr>
              <a:t>Kalimat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tertutup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Tipe</a:t>
            </a:r>
            <a:r>
              <a:rPr lang="en-US" b="1" i="1" dirty="0">
                <a:latin typeface="LM Roman 10" panose="00000500000000000000" pitchFamily="50" charset="0"/>
              </a:rPr>
              <a:t> Data Boolean Python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Proposisi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Bertingkat</a:t>
            </a:r>
            <a:r>
              <a:rPr lang="en-ID" b="1" i="1" dirty="0">
                <a:latin typeface="LM Roman 10" panose="00000500000000000000" pitchFamily="50" charset="0"/>
              </a:rPr>
              <a:t> / </a:t>
            </a:r>
            <a:r>
              <a:rPr lang="en-ID" b="1" i="1" dirty="0" err="1">
                <a:latin typeface="LM Roman 10" panose="00000500000000000000" pitchFamily="50" charset="0"/>
              </a:rPr>
              <a:t>Kalimat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Majemuk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Negasi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Konjungsi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Disjungsi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Disjungsi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Eksklusif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 err="1">
                <a:latin typeface="LM Roman 10" panose="00000500000000000000" pitchFamily="50" charset="0"/>
              </a:rPr>
              <a:t>Implikasi</a:t>
            </a:r>
            <a:r>
              <a:rPr lang="en-ID" b="1" i="1" dirty="0">
                <a:latin typeface="LM Roman 10" panose="00000500000000000000" pitchFamily="50" charset="0"/>
              </a:rPr>
              <a:t>, </a:t>
            </a:r>
            <a:r>
              <a:rPr lang="en-ID" b="1" i="1" dirty="0" err="1">
                <a:latin typeface="LM Roman 10" panose="00000500000000000000" pitchFamily="50" charset="0"/>
              </a:rPr>
              <a:t>Biimplikasi</a:t>
            </a:r>
            <a:r>
              <a:rPr lang="en-ID" b="1" i="1" dirty="0">
                <a:latin typeface="LM Roman 10" panose="00000500000000000000" pitchFamily="50" charset="0"/>
              </a:rPr>
              <a:t>, dan </a:t>
            </a:r>
            <a:r>
              <a:rPr lang="en-ID" b="1" i="1" dirty="0" err="1">
                <a:latin typeface="LM Roman 10" panose="00000500000000000000" pitchFamily="50" charset="0"/>
              </a:rPr>
              <a:t>Tautologi</a:t>
            </a:r>
            <a:endParaRPr lang="en-ID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1" dirty="0">
                <a:latin typeface="LM Roman 10" panose="00000500000000000000" pitchFamily="50" charset="0"/>
              </a:rPr>
              <a:t>Clean Logical Nested If</a:t>
            </a:r>
            <a:endParaRPr lang="en-US" b="1" i="1" dirty="0">
              <a:latin typeface="LM Roman 10" panose="00000500000000000000" pitchFamily="50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5954EE7-74C8-241E-A466-EC88D82A117E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74F2B1-3734-4790-49A4-E96A2AA47605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8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Tautologi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/>
              <p:nvPr/>
            </p:nvSpPr>
            <p:spPr>
              <a:xfrm>
                <a:off x="1054873" y="1776578"/>
                <a:ext cx="10173959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latin typeface="LM Roman 10" panose="00000500000000000000" pitchFamily="50" charset="0"/>
                  </a:rPr>
                  <a:t>Tautologi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adalah</a:t>
                </a:r>
                <a:r>
                  <a:rPr lang="en-US" sz="3600" dirty="0">
                    <a:latin typeface="LM Roman 10" panose="00000500000000000000" pitchFamily="50" charset="0"/>
                  </a:rPr>
                  <a:t> Ketika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kita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mempunyai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beberapa</a:t>
                </a:r>
                <a:r>
                  <a:rPr lang="en-US" sz="3600" dirty="0">
                    <a:latin typeface="LM Roman 10" panose="00000500000000000000" pitchFamily="50" charset="0"/>
                  </a:rPr>
                  <a:t> </a:t>
                </a:r>
                <a:r>
                  <a:rPr lang="en-US" sz="3600" dirty="0" err="1">
                    <a:latin typeface="LM Roman 10" panose="00000500000000000000" pitchFamily="50" charset="0"/>
                  </a:rPr>
                  <a:t>proposisi</a:t>
                </a:r>
                <a:r>
                  <a:rPr lang="en-US" sz="3600" dirty="0">
                    <a:latin typeface="LM Roman 10" panose="00000500000000000000" pitchFamily="50" charset="0"/>
                  </a:rPr>
                  <a:t> missal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LM Roman 10" panose="00000500000000000000" pitchFamily="50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LM Roman 10" panose="00000500000000000000" pitchFamily="50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akan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selalu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bernilai</a:t>
                </a:r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benar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.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Dengan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mengevaluasi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secara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implikatif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dapat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dinyatakan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 err="1">
                    <a:latin typeface="LM Roman 10" panose="00000500000000000000" pitchFamily="50" charset="0"/>
                  </a:rPr>
                  <a:t>bahwa</a:t>
                </a:r>
                <a:r>
                  <a:rPr lang="en-US" sz="2800" b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B050"/>
                    </a:solidFill>
                    <a:latin typeface="LM Roman 10" panose="00000500000000000000" pitchFamily="50" charset="0"/>
                  </a:rPr>
                  <a:t> </a:t>
                </a:r>
                <a:r>
                  <a:rPr lang="en-US" sz="2800" b="1" dirty="0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(</a:t>
                </a:r>
                <a:r>
                  <a:rPr lang="en-US" sz="2800" b="1" dirty="0" err="1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Ekivalen</a:t>
                </a:r>
                <a:r>
                  <a:rPr lang="en-US" sz="2800" b="1" dirty="0">
                    <a:solidFill>
                      <a:srgbClr val="E63EB6"/>
                    </a:solidFill>
                    <a:latin typeface="LM Roman 10" panose="00000500000000000000" pitchFamily="50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354803-3C5C-47F6-220C-C344221E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73" y="1776578"/>
                <a:ext cx="10173959" cy="2062103"/>
              </a:xfrm>
              <a:prstGeom prst="rect">
                <a:avLst/>
              </a:prstGeom>
              <a:blipFill>
                <a:blip r:embed="rId2"/>
                <a:stretch>
                  <a:fillRect l="-1797" t="-4130" r="-899" b="-70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371C064-4EE4-5226-5E0B-340F63AAADD7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pic>
        <p:nvPicPr>
          <p:cNvPr id="1026" name="Picture 2" descr="Precedence Of Logical Operators And Logic And Bit Operations | Discrete  Mathematics | Books | Skedbooks">
            <a:extLst>
              <a:ext uri="{FF2B5EF4-FFF2-40B4-BE49-F238E27FC236}">
                <a16:creationId xmlns:a16="http://schemas.microsoft.com/office/drawing/2014/main" id="{25462B4B-6D39-7B55-52F3-27975D58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05" y="711050"/>
            <a:ext cx="3107216" cy="46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F2DA2DE-139E-BF03-F25C-855BD5F4837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733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Anda </a:t>
            </a:r>
            <a:r>
              <a:rPr lang="en-US" sz="2800" b="1" dirty="0" err="1">
                <a:latin typeface="LM Roman 10" panose="00000500000000000000" pitchFamily="50" charset="0"/>
              </a:rPr>
              <a:t>diminta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membuat</a:t>
            </a:r>
            <a:r>
              <a:rPr lang="en-US" sz="2800" b="1" dirty="0">
                <a:latin typeface="LM Roman 10" panose="00000500000000000000" pitchFamily="50" charset="0"/>
              </a:rPr>
              <a:t> program </a:t>
            </a:r>
            <a:r>
              <a:rPr lang="en-US" sz="2800" b="1" dirty="0" err="1">
                <a:latin typeface="LM Roman 10" panose="00000500000000000000" pitchFamily="50" charset="0"/>
              </a:rPr>
              <a:t>untuk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memeriksa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positif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negatif</a:t>
            </a:r>
            <a:r>
              <a:rPr lang="en-US" sz="2800" b="1" dirty="0">
                <a:latin typeface="LM Roman 10" panose="00000500000000000000" pitchFamily="50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Jika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positif</a:t>
            </a:r>
            <a:r>
              <a:rPr lang="en-US" sz="2800" b="1" dirty="0">
                <a:latin typeface="LM Roman 10" panose="00000500000000000000" pitchFamily="50" charset="0"/>
              </a:rPr>
              <a:t> , </a:t>
            </a:r>
            <a:r>
              <a:rPr lang="en-US" sz="2800" b="1" dirty="0" err="1">
                <a:latin typeface="LM Roman 10" panose="00000500000000000000" pitchFamily="50" charset="0"/>
              </a:rPr>
              <a:t>kemudian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“hi”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“ho”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LM Roman 10" panose="00000500000000000000" pitchFamily="50" charset="0"/>
              </a:rPr>
              <a:t>Jika x </a:t>
            </a: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negative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periksa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genap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“ha”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LM Roman 10" panose="00000500000000000000" pitchFamily="50" charset="0"/>
              </a:rPr>
              <a:t>Bilangan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ganjil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maka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cetak</a:t>
            </a:r>
            <a:r>
              <a:rPr lang="en-US" sz="2800" b="1" dirty="0">
                <a:latin typeface="LM Roman 10" panose="00000500000000000000" pitchFamily="50" charset="0"/>
              </a:rPr>
              <a:t> “he”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AF18B2-5E74-9948-F950-7FA671C9885D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menggambarkan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flowchartnya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BBB64-0348-433C-9E2E-84FC2CCCB0D6}"/>
              </a:ext>
            </a:extLst>
          </p:cNvPr>
          <p:cNvSpPr txBox="1"/>
          <p:nvPr/>
        </p:nvSpPr>
        <p:spPr>
          <a:xfrm>
            <a:off x="679119" y="3494094"/>
            <a:ext cx="28960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input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bilangan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x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7B9CA-66BE-C065-637C-A050E65295CA}"/>
              </a:ext>
            </a:extLst>
          </p:cNvPr>
          <p:cNvSpPr txBox="1"/>
          <p:nvPr/>
        </p:nvSpPr>
        <p:spPr>
          <a:xfrm>
            <a:off x="4278276" y="2725290"/>
            <a:ext cx="14410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0BBF-5082-D1C4-5131-61146D6F185E}"/>
              </a:ext>
            </a:extLst>
          </p:cNvPr>
          <p:cNvSpPr txBox="1"/>
          <p:nvPr/>
        </p:nvSpPr>
        <p:spPr>
          <a:xfrm>
            <a:off x="4278276" y="4288918"/>
            <a:ext cx="15876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Negatif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FB01D39-834D-9CD2-E290-06C4EFE6D90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75145" y="2909956"/>
            <a:ext cx="703131" cy="76880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298553-1287-588A-DC54-7180BC87D3F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575145" y="3678760"/>
            <a:ext cx="703131" cy="79482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37E8C4-7F8E-B315-FE3E-EFF6EBAD0143}"/>
              </a:ext>
            </a:extLst>
          </p:cNvPr>
          <p:cNvSpPr txBox="1"/>
          <p:nvPr/>
        </p:nvSpPr>
        <p:spPr>
          <a:xfrm>
            <a:off x="6593669" y="2415162"/>
            <a:ext cx="11506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ACF19-5F0B-E1B3-F30A-3A3475D34FDE}"/>
              </a:ext>
            </a:extLst>
          </p:cNvPr>
          <p:cNvSpPr txBox="1"/>
          <p:nvPr/>
        </p:nvSpPr>
        <p:spPr>
          <a:xfrm>
            <a:off x="6593669" y="3012531"/>
            <a:ext cx="130589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21C3412-E6A9-E0A8-39B9-51A3E856B6A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5719313" y="2599828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FC777EF-ACE0-A9CC-836B-E17814BFAD13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5719313" y="2909956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9713EC-B812-C4A1-6289-F29C680D5B35}"/>
              </a:ext>
            </a:extLst>
          </p:cNvPr>
          <p:cNvSpPr txBox="1"/>
          <p:nvPr/>
        </p:nvSpPr>
        <p:spPr>
          <a:xfrm>
            <a:off x="6740318" y="3973943"/>
            <a:ext cx="11506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B9C530-E55D-1C20-2ED5-80326489D74E}"/>
              </a:ext>
            </a:extLst>
          </p:cNvPr>
          <p:cNvSpPr txBox="1"/>
          <p:nvPr/>
        </p:nvSpPr>
        <p:spPr>
          <a:xfrm>
            <a:off x="6740318" y="4571312"/>
            <a:ext cx="130589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0C88263-0BE3-AD42-488C-6F078C10D8E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65962" y="4158609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06C714-1BF2-8490-F3B8-BB556ECD6BE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865962" y="4468737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7CEE32-2580-025B-2009-30D43D0D49D9}"/>
              </a:ext>
            </a:extLst>
          </p:cNvPr>
          <p:cNvSpPr txBox="1"/>
          <p:nvPr/>
        </p:nvSpPr>
        <p:spPr>
          <a:xfrm>
            <a:off x="7768085" y="238637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print(“hi”)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00BFDE-B2A5-A885-2671-ABAC81D2D80A}"/>
              </a:ext>
            </a:extLst>
          </p:cNvPr>
          <p:cNvSpPr txBox="1"/>
          <p:nvPr/>
        </p:nvSpPr>
        <p:spPr>
          <a:xfrm>
            <a:off x="8034706" y="303441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print(“ho”)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F741-8EAD-DC69-9E6C-69DEB4C30865}"/>
              </a:ext>
            </a:extLst>
          </p:cNvPr>
          <p:cNvSpPr txBox="1"/>
          <p:nvPr/>
        </p:nvSpPr>
        <p:spPr>
          <a:xfrm>
            <a:off x="8046208" y="397150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print(“ha”)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A9C69-B787-D8A2-927C-3FABFA1C06F6}"/>
              </a:ext>
            </a:extLst>
          </p:cNvPr>
          <p:cNvSpPr txBox="1"/>
          <p:nvPr/>
        </p:nvSpPr>
        <p:spPr>
          <a:xfrm>
            <a:off x="8122012" y="459804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ED095BA-C7B2-B64B-A072-02B4E937E89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Not Clean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887E3C-198B-DCD5-09DC-BC21580EA833}"/>
              </a:ext>
            </a:extLst>
          </p:cNvPr>
          <p:cNvSpPr txBox="1">
            <a:spLocks/>
          </p:cNvSpPr>
          <p:nvPr/>
        </p:nvSpPr>
        <p:spPr>
          <a:xfrm>
            <a:off x="1127693" y="1904360"/>
            <a:ext cx="8799948" cy="3530282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int(input())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if(x &gt; 0):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0):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print(“hi”)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print(“ho”)</a:t>
            </a:r>
          </a:p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 &lt; 0):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if(not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print(“ha”)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print(“he”)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57D91-8701-7984-CA37-566FCDA36075}"/>
              </a:ext>
            </a:extLst>
          </p:cNvPr>
          <p:cNvSpPr txBox="1"/>
          <p:nvPr/>
        </p:nvSpPr>
        <p:spPr>
          <a:xfrm>
            <a:off x="6096000" y="1996086"/>
            <a:ext cx="35725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Mudah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dibaca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tapi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proses program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lebih</a:t>
            </a:r>
            <a:r>
              <a:rPr lang="en-US" sz="11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sz="1100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banyak</a:t>
            </a:r>
            <a:endParaRPr lang="en-US" sz="11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en-US" sz="11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381973-D3AB-F5E1-EE3B-04F032B56974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887E3C-198B-DCD5-09DC-BC21580EA833}"/>
              </a:ext>
            </a:extLst>
          </p:cNvPr>
          <p:cNvSpPr txBox="1">
            <a:spLocks/>
          </p:cNvSpPr>
          <p:nvPr/>
        </p:nvSpPr>
        <p:spPr>
          <a:xfrm>
            <a:off x="1127693" y="1904360"/>
            <a:ext cx="8799948" cy="2900553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int(input())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if(x &gt; 0 and not(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print(“hi”)</a:t>
            </a:r>
          </a:p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 &gt; 0 and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print(“ho”)</a:t>
            </a:r>
          </a:p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 &lt; 0 and not(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x%2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print(“ha”)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print(“he”)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6347ED-56D3-6FBD-3D7B-30897F876EE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2" y="731520"/>
            <a:ext cx="10668425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Clean Logical Nested If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M Roman 10" panose="00000500000000000000" pitchFamily="50" charset="0"/>
              </a:rPr>
              <a:t>Kita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menggambarkan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flowchartnya</a:t>
            </a:r>
            <a:endParaRPr lang="en-US" sz="2800" b="1" dirty="0"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BBB64-0348-433C-9E2E-84FC2CCCB0D6}"/>
              </a:ext>
            </a:extLst>
          </p:cNvPr>
          <p:cNvSpPr txBox="1"/>
          <p:nvPr/>
        </p:nvSpPr>
        <p:spPr>
          <a:xfrm>
            <a:off x="679119" y="3494094"/>
            <a:ext cx="28960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input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bilangan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x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FB01D39-834D-9CD2-E290-06C4EFE6D9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75145" y="2909956"/>
            <a:ext cx="703131" cy="76880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298553-1287-588A-DC54-7180BC87D3F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75145" y="3678760"/>
            <a:ext cx="703131" cy="79482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37E8C4-7F8E-B315-FE3E-EFF6EBAD0143}"/>
              </a:ext>
            </a:extLst>
          </p:cNvPr>
          <p:cNvSpPr txBox="1"/>
          <p:nvPr/>
        </p:nvSpPr>
        <p:spPr>
          <a:xfrm>
            <a:off x="5096695" y="2391700"/>
            <a:ext cx="227026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ACF19-5F0B-E1B3-F30A-3A3475D34FDE}"/>
              </a:ext>
            </a:extLst>
          </p:cNvPr>
          <p:cNvSpPr txBox="1"/>
          <p:nvPr/>
        </p:nvSpPr>
        <p:spPr>
          <a:xfrm>
            <a:off x="5096695" y="2989069"/>
            <a:ext cx="24686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positif</a:t>
            </a:r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21C3412-E6A9-E0A8-39B9-51A3E856B6A0}"/>
              </a:ext>
            </a:extLst>
          </p:cNvPr>
          <p:cNvCxnSpPr>
            <a:cxnSpLocks/>
          </p:cNvCxnSpPr>
          <p:nvPr/>
        </p:nvCxnSpPr>
        <p:spPr>
          <a:xfrm flipV="1">
            <a:off x="4222339" y="2599828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FC777EF-ACE0-A9CC-836B-E17814BFAD13}"/>
              </a:ext>
            </a:extLst>
          </p:cNvPr>
          <p:cNvCxnSpPr>
            <a:cxnSpLocks/>
          </p:cNvCxnSpPr>
          <p:nvPr/>
        </p:nvCxnSpPr>
        <p:spPr>
          <a:xfrm>
            <a:off x="4222339" y="2909956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9713EC-B812-C4A1-6289-F29C680D5B35}"/>
              </a:ext>
            </a:extLst>
          </p:cNvPr>
          <p:cNvSpPr txBox="1"/>
          <p:nvPr/>
        </p:nvSpPr>
        <p:spPr>
          <a:xfrm>
            <a:off x="5243343" y="3950481"/>
            <a:ext cx="24686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negative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genap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B9C530-E55D-1C20-2ED5-80326489D74E}"/>
              </a:ext>
            </a:extLst>
          </p:cNvPr>
          <p:cNvSpPr txBox="1"/>
          <p:nvPr/>
        </p:nvSpPr>
        <p:spPr>
          <a:xfrm>
            <a:off x="5243344" y="4547850"/>
            <a:ext cx="268433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x negative </a:t>
            </a:r>
            <a:r>
              <a:rPr lang="en-US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ganjil</a:t>
            </a:r>
            <a:endParaRPr lang="en-ID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0C88263-0BE3-AD42-488C-6F078C10D8E1}"/>
              </a:ext>
            </a:extLst>
          </p:cNvPr>
          <p:cNvCxnSpPr>
            <a:cxnSpLocks/>
          </p:cNvCxnSpPr>
          <p:nvPr/>
        </p:nvCxnSpPr>
        <p:spPr>
          <a:xfrm flipV="1">
            <a:off x="4222339" y="4149589"/>
            <a:ext cx="874356" cy="310128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06C714-1BF2-8490-F3B8-BB556ECD6BE3}"/>
              </a:ext>
            </a:extLst>
          </p:cNvPr>
          <p:cNvCxnSpPr>
            <a:cxnSpLocks/>
          </p:cNvCxnSpPr>
          <p:nvPr/>
        </p:nvCxnSpPr>
        <p:spPr>
          <a:xfrm>
            <a:off x="4222339" y="4459717"/>
            <a:ext cx="874356" cy="28724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7CEE32-2580-025B-2009-30D43D0D49D9}"/>
              </a:ext>
            </a:extLst>
          </p:cNvPr>
          <p:cNvSpPr txBox="1"/>
          <p:nvPr/>
        </p:nvSpPr>
        <p:spPr>
          <a:xfrm>
            <a:off x="9057443" y="244262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print(“hi”)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00BFDE-B2A5-A885-2671-ABAC81D2D80A}"/>
              </a:ext>
            </a:extLst>
          </p:cNvPr>
          <p:cNvSpPr txBox="1"/>
          <p:nvPr/>
        </p:nvSpPr>
        <p:spPr>
          <a:xfrm>
            <a:off x="9057443" y="290868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print(“ho”)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F741-8EAD-DC69-9E6C-69DEB4C30865}"/>
              </a:ext>
            </a:extLst>
          </p:cNvPr>
          <p:cNvSpPr txBox="1"/>
          <p:nvPr/>
        </p:nvSpPr>
        <p:spPr>
          <a:xfrm>
            <a:off x="9053903" y="38934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print(“ha”)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A9C69-B787-D8A2-927C-3FABFA1C06F6}"/>
              </a:ext>
            </a:extLst>
          </p:cNvPr>
          <p:cNvSpPr txBox="1"/>
          <p:nvPr/>
        </p:nvSpPr>
        <p:spPr>
          <a:xfrm>
            <a:off x="9053902" y="457131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print(“he”)</a:t>
            </a:r>
            <a:endParaRPr lang="en-ID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38F632F-D0E5-9F83-E1A7-69FA16A69831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5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Disclaimer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465000"/>
            <a:ext cx="10387054" cy="338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aku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kecepetan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latin typeface="LM Roman 10" panose="00000500000000000000" pitchFamily="50" charset="0"/>
              </a:rPr>
              <a:t>bilang</a:t>
            </a:r>
            <a:endParaRPr lang="en-US" b="1" i="1" dirty="0">
              <a:latin typeface="LM Roman 10" panose="00000500000000000000" pitchFamily="5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LM Roman 10" panose="00000500000000000000" pitchFamily="50" charset="0"/>
              </a:rPr>
              <a:t>Kalau</a:t>
            </a:r>
            <a:r>
              <a:rPr lang="en-US" b="1" i="1" dirty="0">
                <a:latin typeface="LM Roman 10" panose="00000500000000000000" pitchFamily="50" charset="0"/>
              </a:rPr>
              <a:t> 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ga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paham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bertanya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, </a:t>
            </a:r>
            <a:r>
              <a:rPr lang="en-US" b="1" i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jangan</a:t>
            </a:r>
            <a:r>
              <a:rPr lang="en-US" b="1" i="1" dirty="0">
                <a:solidFill>
                  <a:srgbClr val="FFFF00"/>
                </a:solidFill>
                <a:latin typeface="LM Roman 10" panose="00000500000000000000" pitchFamily="50" charset="0"/>
              </a:rPr>
              <a:t> diam.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4A755E-5666-C17C-6C02-A2884E941855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CD2CE-FE46-B88F-69C7-4B5A0C9ED95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269" y="1232452"/>
            <a:ext cx="9144000" cy="104505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M Roman 10" panose="00000500000000000000" pitchFamily="50" charset="0"/>
              </a:rPr>
              <a:t>01</a:t>
            </a:r>
            <a:endParaRPr lang="en-ID" sz="4000" b="1" dirty="0"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4665F-25E4-EDAE-CE13-A09C41658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873" y="2504757"/>
            <a:ext cx="10387054" cy="773281"/>
          </a:xfrm>
        </p:spPr>
        <p:txBody>
          <a:bodyPr>
            <a:normAutofit lnSpcReduction="10000"/>
          </a:bodyPr>
          <a:lstStyle/>
          <a:p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Logika</a:t>
            </a:r>
            <a:r>
              <a:rPr lang="en-US" sz="5400" b="1" i="1" dirty="0">
                <a:solidFill>
                  <a:srgbClr val="00B0F0"/>
                </a:solidFill>
                <a:latin typeface="LM Roman 10" panose="00000500000000000000" pitchFamily="50" charset="0"/>
              </a:rPr>
              <a:t> </a:t>
            </a:r>
            <a:r>
              <a:rPr lang="en-US" sz="5400" b="1" i="1" dirty="0" err="1">
                <a:solidFill>
                  <a:srgbClr val="00B0F0"/>
                </a:solidFill>
                <a:latin typeface="LM Roman 10" panose="00000500000000000000" pitchFamily="50" charset="0"/>
              </a:rPr>
              <a:t>Matematika</a:t>
            </a:r>
            <a:endParaRPr lang="en-ID" sz="5400" b="1" i="1" dirty="0">
              <a:solidFill>
                <a:srgbClr val="00B0F0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308DE-0DCF-92B1-CF66-8D9A19E1422C}"/>
              </a:ext>
            </a:extLst>
          </p:cNvPr>
          <p:cNvSpPr txBox="1"/>
          <p:nvPr/>
        </p:nvSpPr>
        <p:spPr>
          <a:xfrm>
            <a:off x="2388870" y="3361867"/>
            <a:ext cx="758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LM Roman 10" panose="00000500000000000000" pitchFamily="50" charset="0"/>
              </a:rPr>
              <a:t>Dasar </a:t>
            </a:r>
            <a:r>
              <a:rPr lang="en-ID" b="1" i="1" dirty="0" err="1">
                <a:latin typeface="LM Roman 10" panose="00000500000000000000" pitchFamily="50" charset="0"/>
              </a:rPr>
              <a:t>dalam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Berpikir</a:t>
            </a:r>
            <a:r>
              <a:rPr lang="en-ID" b="1" i="1" dirty="0">
                <a:latin typeface="LM Roman 10" panose="00000500000000000000" pitchFamily="50" charset="0"/>
              </a:rPr>
              <a:t> di </a:t>
            </a:r>
            <a:r>
              <a:rPr lang="en-ID" b="1" i="1" dirty="0" err="1">
                <a:latin typeface="LM Roman 10" panose="00000500000000000000" pitchFamily="50" charset="0"/>
              </a:rPr>
              <a:t>kehidupan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kita</a:t>
            </a:r>
            <a:r>
              <a:rPr lang="en-ID" b="1" i="1" dirty="0">
                <a:latin typeface="LM Roman 10" panose="00000500000000000000" pitchFamily="50" charset="0"/>
              </a:rPr>
              <a:t> </a:t>
            </a:r>
            <a:r>
              <a:rPr lang="en-ID" b="1" i="1" dirty="0" err="1">
                <a:latin typeface="LM Roman 10" panose="00000500000000000000" pitchFamily="50" charset="0"/>
              </a:rPr>
              <a:t>sehari</a:t>
            </a:r>
            <a:r>
              <a:rPr lang="en-ID" b="1" i="1" dirty="0">
                <a:latin typeface="LM Roman 10" panose="00000500000000000000" pitchFamily="50" charset="0"/>
              </a:rPr>
              <a:t> – </a:t>
            </a:r>
            <a:r>
              <a:rPr lang="en-ID" b="1" i="1" dirty="0" err="1">
                <a:latin typeface="LM Roman 10" panose="00000500000000000000" pitchFamily="50" charset="0"/>
              </a:rPr>
              <a:t>hari</a:t>
            </a:r>
            <a:r>
              <a:rPr lang="en-ID" b="1" i="1" dirty="0">
                <a:latin typeface="LM Roman 10" panose="00000500000000000000" pitchFamily="50" charset="0"/>
              </a:rPr>
              <a:t>.</a:t>
            </a:r>
            <a:endParaRPr lang="en-ID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50D543-A773-F696-F8EA-02B35F0B16CC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F93C49-A40E-0889-EC35-A93EEE5D4C66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3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Anda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punya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dalam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Berpikir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1776578"/>
            <a:ext cx="10173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konteks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kehidupan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sehari</a:t>
            </a:r>
            <a:r>
              <a:rPr lang="en-US" sz="2800" b="1" dirty="0">
                <a:latin typeface="LM Roman 10" panose="00000500000000000000" pitchFamily="50" charset="0"/>
              </a:rPr>
              <a:t> – </a:t>
            </a:r>
            <a:r>
              <a:rPr lang="en-US" sz="2800" b="1" dirty="0" err="1">
                <a:latin typeface="LM Roman 10" panose="00000500000000000000" pitchFamily="50" charset="0"/>
              </a:rPr>
              <a:t>hari</a:t>
            </a:r>
            <a:r>
              <a:rPr lang="en-US" sz="2800" b="1" dirty="0">
                <a:latin typeface="LM Roman 10" panose="00000500000000000000" pitchFamily="50" charset="0"/>
              </a:rPr>
              <a:t>, </a:t>
            </a:r>
            <a:r>
              <a:rPr lang="en-US" sz="2800" b="1" dirty="0" err="1">
                <a:latin typeface="LM Roman 10" panose="00000500000000000000" pitchFamily="50" charset="0"/>
              </a:rPr>
              <a:t>logika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menjadi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dasar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dalam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pengambilan</a:t>
            </a:r>
            <a:r>
              <a:rPr lang="en-US" sz="2800" b="1" dirty="0">
                <a:latin typeface="LM Roman 10" panose="00000500000000000000" pitchFamily="50" charset="0"/>
              </a:rPr>
              <a:t> Keputusan, </a:t>
            </a:r>
            <a:r>
              <a:rPr lang="en-US" sz="2800" b="1" dirty="0" err="1">
                <a:latin typeface="LM Roman 10" panose="00000500000000000000" pitchFamily="50" charset="0"/>
              </a:rPr>
              <a:t>pembentukan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perspektif</a:t>
            </a:r>
            <a:r>
              <a:rPr lang="en-US" sz="2800" b="1" dirty="0">
                <a:latin typeface="LM Roman 10" panose="00000500000000000000" pitchFamily="50" charset="0"/>
              </a:rPr>
              <a:t>, dan </a:t>
            </a:r>
            <a:r>
              <a:rPr lang="en-US" sz="2800" b="1" dirty="0" err="1">
                <a:latin typeface="LM Roman 10" panose="00000500000000000000" pitchFamily="50" charset="0"/>
              </a:rPr>
              <a:t>penilaian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terhadap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sesuatu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objektif</a:t>
            </a:r>
            <a:r>
              <a:rPr lang="en-US" sz="2800" b="1" dirty="0">
                <a:latin typeface="LM Roman 10" panose="00000500000000000000" pitchFamily="50" charset="0"/>
              </a:rPr>
              <a:t>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1E442-39EB-EE78-E56A-3F84D2AE38F5}"/>
              </a:ext>
            </a:extLst>
          </p:cNvPr>
          <p:cNvSpPr txBox="1">
            <a:spLocks/>
          </p:cNvSpPr>
          <p:nvPr/>
        </p:nvSpPr>
        <p:spPr>
          <a:xfrm>
            <a:off x="9760975" y="6328232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68F9E-61FE-3E3E-5F87-7AFA40912A9B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Kenapa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Anda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harus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punya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dalam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Berpikir</a:t>
            </a:r>
            <a:r>
              <a:rPr lang="en-US" sz="4000" b="1" dirty="0">
                <a:solidFill>
                  <a:srgbClr val="FFFF00"/>
                </a:solidFill>
                <a:latin typeface="LM Roman 10" panose="00000500000000000000" pitchFamily="50" charset="0"/>
              </a:rPr>
              <a:t>?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31E442-39EB-EE78-E56A-3F84D2AE38F5}"/>
              </a:ext>
            </a:extLst>
          </p:cNvPr>
          <p:cNvSpPr txBox="1">
            <a:spLocks/>
          </p:cNvSpPr>
          <p:nvPr/>
        </p:nvSpPr>
        <p:spPr>
          <a:xfrm>
            <a:off x="9760975" y="6328232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3" name="AutoShape 2" descr="15 Pelanggaran Lalu Lintas di Indonesia dan Sanksinya - Hot Liputan6.com">
            <a:extLst>
              <a:ext uri="{FF2B5EF4-FFF2-40B4-BE49-F238E27FC236}">
                <a16:creationId xmlns:a16="http://schemas.microsoft.com/office/drawing/2014/main" id="{BDCD26A8-BD5E-77EE-40DC-0733625232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BD0B1-4F7B-1F4F-587F-1A21FC0CD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9" y="1896462"/>
            <a:ext cx="4143047" cy="2328393"/>
          </a:xfrm>
          <a:prstGeom prst="rect">
            <a:avLst/>
          </a:prstGeom>
        </p:spPr>
      </p:pic>
      <p:pic>
        <p:nvPicPr>
          <p:cNvPr id="1032" name="Picture 8" descr="Kasus-kasus Pelanggaran Hak dan Kewajiban">
            <a:extLst>
              <a:ext uri="{FF2B5EF4-FFF2-40B4-BE49-F238E27FC236}">
                <a16:creationId xmlns:a16="http://schemas.microsoft.com/office/drawing/2014/main" id="{E161850D-CA23-1169-2E6B-62BCA755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3" y="3663121"/>
            <a:ext cx="3407434" cy="172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F47A0-9F72-B4D6-8511-E3804657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3" y="2040910"/>
            <a:ext cx="6982207" cy="13880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9C85A11-D75A-D425-7C95-2D663E118CBE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7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0280"/>
            <a:ext cx="9144000" cy="1893462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latin typeface="LM Roman 10" panose="00000500000000000000" pitchFamily="50" charset="0"/>
              </a:rPr>
              <a:t>Intinya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4000" b="1" dirty="0" err="1">
                <a:latin typeface="LM Roman 10" panose="00000500000000000000" pitchFamily="50" charset="0"/>
              </a:rPr>
              <a:t>Tanpa</a:t>
            </a:r>
            <a:r>
              <a:rPr lang="en-US" sz="4000" b="1" dirty="0">
                <a:latin typeface="LM Roman 10" panose="00000500000000000000" pitchFamily="50" charset="0"/>
              </a:rPr>
              <a:t> </a:t>
            </a:r>
            <a:r>
              <a:rPr lang="en-US" sz="8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Logika</a:t>
            </a:r>
            <a:br>
              <a:rPr lang="en-US" sz="4000" b="1" dirty="0">
                <a:latin typeface="LM Roman 10" panose="00000500000000000000" pitchFamily="50" charset="0"/>
              </a:rPr>
            </a:br>
            <a:r>
              <a:rPr lang="en-US" sz="8000" b="1" dirty="0" err="1">
                <a:solidFill>
                  <a:srgbClr val="FF0000"/>
                </a:solidFill>
                <a:latin typeface="LM Roman 10" panose="00000500000000000000" pitchFamily="50" charset="0"/>
              </a:rPr>
              <a:t>Logila</a:t>
            </a:r>
            <a:endParaRPr lang="en-ID" sz="4000" b="1" dirty="0">
              <a:solidFill>
                <a:srgbClr val="FF0000"/>
              </a:solidFill>
              <a:latin typeface="LM Roman 10" panose="00000500000000000000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B483A6-9FB3-08EB-D23F-C97E32F118C2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74C8843-E6DB-FBD7-AB00-979CE822837A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4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21C8-7236-F766-9B47-541DA842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73" y="731520"/>
            <a:ext cx="9144000" cy="1045058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FFFF00"/>
                </a:solidFill>
                <a:latin typeface="LM Roman 10" panose="00000500000000000000" pitchFamily="50" charset="0"/>
              </a:rPr>
              <a:t>Proposisi</a:t>
            </a:r>
            <a:endParaRPr lang="en-ID" sz="4000" b="1" dirty="0">
              <a:solidFill>
                <a:srgbClr val="FFFF00"/>
              </a:solidFill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54803-3C5C-47F6-220C-C344221E1307}"/>
              </a:ext>
            </a:extLst>
          </p:cNvPr>
          <p:cNvSpPr txBox="1"/>
          <p:nvPr/>
        </p:nvSpPr>
        <p:spPr>
          <a:xfrm>
            <a:off x="1054873" y="4300600"/>
            <a:ext cx="101739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LM Roman 10" panose="00000500000000000000" pitchFamily="50" charset="0"/>
              </a:rPr>
              <a:t>Proposisi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adalah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suatu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pernyataan</a:t>
            </a:r>
            <a:r>
              <a:rPr lang="en-US" sz="2800" b="1" dirty="0">
                <a:latin typeface="LM Roman 10" panose="00000500000000000000" pitchFamily="50" charset="0"/>
              </a:rPr>
              <a:t> yang </a:t>
            </a:r>
            <a:r>
              <a:rPr lang="en-US" sz="2800" b="1" dirty="0" err="1">
                <a:latin typeface="LM Roman 10" panose="00000500000000000000" pitchFamily="50" charset="0"/>
              </a:rPr>
              <a:t>dapat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kita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evaluasi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keabsahannya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apakah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pernyataan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tersebut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benar</a:t>
            </a:r>
            <a:r>
              <a:rPr lang="en-US" sz="2800" b="1" dirty="0">
                <a:latin typeface="LM Roman 10" panose="00000500000000000000" pitchFamily="50" charset="0"/>
              </a:rPr>
              <a:t> </a:t>
            </a:r>
            <a:r>
              <a:rPr lang="en-US" sz="2800" b="1" dirty="0" err="1">
                <a:latin typeface="LM Roman 10" panose="00000500000000000000" pitchFamily="50" charset="0"/>
              </a:rPr>
              <a:t>atau</a:t>
            </a:r>
            <a:r>
              <a:rPr lang="en-US" sz="2800" b="1" dirty="0">
                <a:latin typeface="LM Roman 10" panose="00000500000000000000" pitchFamily="50" charset="0"/>
              </a:rPr>
              <a:t> salah (</a:t>
            </a:r>
            <a:r>
              <a:rPr lang="en-US" sz="2800" b="1" dirty="0" err="1">
                <a:latin typeface="LM Roman 10" panose="00000500000000000000" pitchFamily="50" charset="0"/>
              </a:rPr>
              <a:t>boolean</a:t>
            </a:r>
            <a:r>
              <a:rPr lang="en-US" sz="2800" b="1" dirty="0">
                <a:latin typeface="LM Roman 10" panose="00000500000000000000" pitchFamily="50" charset="0"/>
              </a:rPr>
              <a:t>).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174DDB-FC69-7E09-C37B-6DDEC0001588}"/>
              </a:ext>
            </a:extLst>
          </p:cNvPr>
          <p:cNvSpPr txBox="1">
            <a:spLocks/>
          </p:cNvSpPr>
          <p:nvPr/>
        </p:nvSpPr>
        <p:spPr>
          <a:xfrm>
            <a:off x="9760975" y="6319606"/>
            <a:ext cx="2431025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solidFill>
                  <a:srgbClr val="E63EB6"/>
                </a:solidFill>
                <a:latin typeface="LM Roman 10" panose="00000500000000000000" pitchFamily="50" charset="0"/>
              </a:rPr>
              <a:t>Private Usage Only</a:t>
            </a:r>
            <a:endParaRPr lang="en-ID" sz="1600" b="1" i="1" dirty="0">
              <a:solidFill>
                <a:srgbClr val="E63EB6"/>
              </a:solidFill>
              <a:latin typeface="LM Roman 10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E7340-9CE7-0ACD-8D1B-2EF0F5400C6E}"/>
              </a:ext>
            </a:extLst>
          </p:cNvPr>
          <p:cNvSpPr txBox="1"/>
          <p:nvPr/>
        </p:nvSpPr>
        <p:spPr>
          <a:xfrm>
            <a:off x="1345721" y="2376998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Proposisi</a:t>
            </a:r>
            <a:endParaRPr lang="en-ID" sz="4400" i="1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F5B86-E33A-C7E0-63E2-BF7B7B56990C}"/>
              </a:ext>
            </a:extLst>
          </p:cNvPr>
          <p:cNvSpPr txBox="1"/>
          <p:nvPr/>
        </p:nvSpPr>
        <p:spPr>
          <a:xfrm>
            <a:off x="5276998" y="1419698"/>
            <a:ext cx="3228769" cy="76944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ysClr val="windowText" lastClr="000000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Benar</a:t>
            </a:r>
            <a:r>
              <a:rPr lang="en-US" sz="4400" b="1" dirty="0">
                <a:solidFill>
                  <a:sysClr val="windowText" lastClr="000000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(1)</a:t>
            </a:r>
            <a:endParaRPr lang="en-ID" sz="4400" b="1" dirty="0">
              <a:solidFill>
                <a:sysClr val="windowText" lastClr="000000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844FE-E41C-ECA2-5D12-28EF5A17C1DD}"/>
              </a:ext>
            </a:extLst>
          </p:cNvPr>
          <p:cNvSpPr txBox="1"/>
          <p:nvPr/>
        </p:nvSpPr>
        <p:spPr>
          <a:xfrm>
            <a:off x="5276997" y="3146439"/>
            <a:ext cx="3228769" cy="769441"/>
          </a:xfrm>
          <a:prstGeom prst="rect">
            <a:avLst/>
          </a:prstGeom>
          <a:solidFill>
            <a:srgbClr val="E63EB6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Salah (0)</a:t>
            </a:r>
            <a:endParaRPr lang="en-ID" sz="4400" dirty="0"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93A3D4-8D63-87F1-AFEF-40BBDE0434B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574490" y="1804419"/>
            <a:ext cx="702508" cy="957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1EC15-CA03-B632-F4F3-0789FE10324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574490" y="2761719"/>
            <a:ext cx="702507" cy="7694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E7CEBB2F-3060-B129-F126-6ED171E8CBE3}"/>
              </a:ext>
            </a:extLst>
          </p:cNvPr>
          <p:cNvSpPr txBox="1">
            <a:spLocks/>
          </p:cNvSpPr>
          <p:nvPr/>
        </p:nvSpPr>
        <p:spPr>
          <a:xfrm>
            <a:off x="679119" y="6319606"/>
            <a:ext cx="9144000" cy="46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 err="1">
                <a:latin typeface="LM Roman 10" panose="00000500000000000000" pitchFamily="50" charset="0"/>
              </a:rPr>
              <a:t>Matematika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Diskrit</a:t>
            </a:r>
            <a:r>
              <a:rPr lang="en-US" sz="1600" b="1" i="1" dirty="0">
                <a:latin typeface="LM Roman 10" panose="00000500000000000000" pitchFamily="50" charset="0"/>
              </a:rPr>
              <a:t> </a:t>
            </a:r>
            <a:r>
              <a:rPr lang="en-US" sz="1600" b="1" i="1" dirty="0" err="1">
                <a:latin typeface="LM Roman 10" panose="00000500000000000000" pitchFamily="50" charset="0"/>
              </a:rPr>
              <a:t>RKA</a:t>
            </a:r>
            <a:endParaRPr lang="en-ID" sz="1600" b="1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6501</TotalTime>
  <Words>1527</Words>
  <Application>Microsoft Office PowerPoint</Application>
  <PresentationFormat>Widescreen</PresentationFormat>
  <Paragraphs>278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LM Roman 10</vt:lpstr>
      <vt:lpstr>Source Code Pro ExtraLight</vt:lpstr>
      <vt:lpstr>Cambria Math</vt:lpstr>
      <vt:lpstr>Calibri Light</vt:lpstr>
      <vt:lpstr>Courier New</vt:lpstr>
      <vt:lpstr>Arial</vt:lpstr>
      <vt:lpstr>Calibri</vt:lpstr>
      <vt:lpstr>Office Theme</vt:lpstr>
      <vt:lpstr>Boolean &amp; Propotitional Logic</vt:lpstr>
      <vt:lpstr>Kenalan Dikit</vt:lpstr>
      <vt:lpstr>List of Contents</vt:lpstr>
      <vt:lpstr>Disclaimer</vt:lpstr>
      <vt:lpstr>01</vt:lpstr>
      <vt:lpstr>Kenapa Anda harus punya Logika dalam Berpikir?</vt:lpstr>
      <vt:lpstr>Kenapa Anda harus punya Logika dalam Berpikir?</vt:lpstr>
      <vt:lpstr>Intinya Tanpa Logika Logila</vt:lpstr>
      <vt:lpstr>Proposisi</vt:lpstr>
      <vt:lpstr>Proposisi</vt:lpstr>
      <vt:lpstr>Proposisi</vt:lpstr>
      <vt:lpstr>Negasi</vt:lpstr>
      <vt:lpstr>Negasi</vt:lpstr>
      <vt:lpstr>Negasi</vt:lpstr>
      <vt:lpstr>Ambiguitas, Super Position, Qubit (Bonus aja)</vt:lpstr>
      <vt:lpstr>Tipe Data Boolean Python</vt:lpstr>
      <vt:lpstr>Tipe Data Boolean Python</vt:lpstr>
      <vt:lpstr>Proposisi Bertingkat</vt:lpstr>
      <vt:lpstr>Konjungsi ( and, ^, &amp;&amp;)</vt:lpstr>
      <vt:lpstr>Konjungsi (and,^, &amp;&amp;)</vt:lpstr>
      <vt:lpstr>Konjungsi ( and, ^ , &amp;&amp;)</vt:lpstr>
      <vt:lpstr>Disjungsi (or , V , ||)</vt:lpstr>
      <vt:lpstr>Disjungsi (or, V , ||)</vt:lpstr>
      <vt:lpstr>Disjungsi (or, V , ||)</vt:lpstr>
      <vt:lpstr>Disjungsi Eksklusif (xor,  , ^ )</vt:lpstr>
      <vt:lpstr>Disjungsi Eksklusif (xor,  , ^ )</vt:lpstr>
      <vt:lpstr>Disjungsi Eksklusif (xor,  , ^ )</vt:lpstr>
      <vt:lpstr>Implikasi (Jika … ,Maka …</vt:lpstr>
      <vt:lpstr>Biimplikasi ( … jika dan hanya jika ..)</vt:lpstr>
      <vt:lpstr>Tautologi</vt:lpstr>
      <vt:lpstr>PowerPoint Presentation</vt:lpstr>
      <vt:lpstr>Clean Logical Nested If</vt:lpstr>
      <vt:lpstr>Clean Logical Nested If</vt:lpstr>
      <vt:lpstr>Not Clean</vt:lpstr>
      <vt:lpstr>Clean if</vt:lpstr>
      <vt:lpstr>Clean Logical Nested If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Pasti Lolos UTBK 2024</dc:title>
  <dc:creator>fa506ihrb.r5@outlook.co.id</dc:creator>
  <cp:lastModifiedBy>Abdan Hafidz</cp:lastModifiedBy>
  <cp:revision>21</cp:revision>
  <dcterms:created xsi:type="dcterms:W3CDTF">2023-08-28T06:58:09Z</dcterms:created>
  <dcterms:modified xsi:type="dcterms:W3CDTF">2024-09-05T02:39:14Z</dcterms:modified>
</cp:coreProperties>
</file>